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9" r:id="rId3"/>
    <p:sldId id="276" r:id="rId4"/>
    <p:sldId id="278" r:id="rId5"/>
    <p:sldId id="277" r:id="rId6"/>
    <p:sldId id="271" r:id="rId7"/>
    <p:sldId id="279" r:id="rId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69BD"/>
    <a:srgbClr val="304986"/>
    <a:srgbClr val="7CB73B"/>
    <a:srgbClr val="96B46E"/>
    <a:srgbClr val="7DA162"/>
    <a:srgbClr val="82B46E"/>
    <a:srgbClr val="C1F769"/>
    <a:srgbClr val="AFF43E"/>
    <a:srgbClr val="7FF33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ömer, Annette" userId="S::a.bloemer@rmbgt.onmicrosoft.com::dcc89f09-8439-4a6c-8302-3a5d04a486a5" providerId="AD" clId="Web-{41D8C9A2-6635-7A71-F11E-9B37FE2378E0}"/>
    <pc:docChg chg="modSld">
      <pc:chgData name="Blömer, Annette" userId="S::a.bloemer@rmbgt.onmicrosoft.com::dcc89f09-8439-4a6c-8302-3a5d04a486a5" providerId="AD" clId="Web-{41D8C9A2-6635-7A71-F11E-9B37FE2378E0}" dt="2018-10-04T18:00:25.735" v="0" actId="1076"/>
      <pc:docMkLst>
        <pc:docMk/>
      </pc:docMkLst>
      <pc:sldChg chg="modSp">
        <pc:chgData name="Blömer, Annette" userId="S::a.bloemer@rmbgt.onmicrosoft.com::dcc89f09-8439-4a6c-8302-3a5d04a486a5" providerId="AD" clId="Web-{41D8C9A2-6635-7A71-F11E-9B37FE2378E0}" dt="2018-10-04T18:00:25.735" v="0" actId="1076"/>
        <pc:sldMkLst>
          <pc:docMk/>
          <pc:sldMk cId="1384111652" sldId="276"/>
        </pc:sldMkLst>
        <pc:spChg chg="mod">
          <ac:chgData name="Blömer, Annette" userId="S::a.bloemer@rmbgt.onmicrosoft.com::dcc89f09-8439-4a6c-8302-3a5d04a486a5" providerId="AD" clId="Web-{41D8C9A2-6635-7A71-F11E-9B37FE2378E0}" dt="2018-10-04T18:00:25.735" v="0" actId="1076"/>
          <ac:spMkLst>
            <pc:docMk/>
            <pc:sldMk cId="1384111652" sldId="276"/>
            <ac:spMk id="43" creationId="{00000000-0000-0000-0000-000000000000}"/>
          </ac:spMkLst>
        </pc:spChg>
      </pc:sldChg>
    </pc:docChg>
  </pc:docChgLst>
  <pc:docChgLst>
    <pc:chgData name="Blömer, Annette" userId="S::a.bloemer@rmbgt.onmicrosoft.com::dcc89f09-8439-4a6c-8302-3a5d04a486a5" providerId="AD" clId="Web-{0F174184-3561-4852-A1F9-05FD32B4EB37}"/>
    <pc:docChg chg="modSld">
      <pc:chgData name="Blömer, Annette" userId="S::a.bloemer@rmbgt.onmicrosoft.com::dcc89f09-8439-4a6c-8302-3a5d04a486a5" providerId="AD" clId="Web-{0F174184-3561-4852-A1F9-05FD32B4EB37}" dt="2018-10-04T17:59:16.232" v="63"/>
      <pc:docMkLst>
        <pc:docMk/>
      </pc:docMkLst>
      <pc:sldChg chg="addSp">
        <pc:chgData name="Blömer, Annette" userId="S::a.bloemer@rmbgt.onmicrosoft.com::dcc89f09-8439-4a6c-8302-3a5d04a486a5" providerId="AD" clId="Web-{0F174184-3561-4852-A1F9-05FD32B4EB37}" dt="2018-10-04T17:59:16.232" v="63"/>
        <pc:sldMkLst>
          <pc:docMk/>
          <pc:sldMk cId="991430619" sldId="271"/>
        </pc:sldMkLst>
        <pc:picChg chg="add">
          <ac:chgData name="Blömer, Annette" userId="S::a.bloemer@rmbgt.onmicrosoft.com::dcc89f09-8439-4a6c-8302-3a5d04a486a5" providerId="AD" clId="Web-{0F174184-3561-4852-A1F9-05FD32B4EB37}" dt="2018-10-04T17:59:16.232" v="63"/>
          <ac:picMkLst>
            <pc:docMk/>
            <pc:sldMk cId="991430619" sldId="271"/>
            <ac:picMk id="2" creationId="{5860E02C-F50C-431A-9EF0-68742DF9FDF5}"/>
          </ac:picMkLst>
        </pc:picChg>
      </pc:sldChg>
      <pc:sldChg chg="addSp">
        <pc:chgData name="Blömer, Annette" userId="S::a.bloemer@rmbgt.onmicrosoft.com::dcc89f09-8439-4a6c-8302-3a5d04a486a5" providerId="AD" clId="Web-{0F174184-3561-4852-A1F9-05FD32B4EB37}" dt="2018-10-04T17:59:01.717" v="60"/>
        <pc:sldMkLst>
          <pc:docMk/>
          <pc:sldMk cId="1384111652" sldId="276"/>
        </pc:sldMkLst>
        <pc:picChg chg="add">
          <ac:chgData name="Blömer, Annette" userId="S::a.bloemer@rmbgt.onmicrosoft.com::dcc89f09-8439-4a6c-8302-3a5d04a486a5" providerId="AD" clId="Web-{0F174184-3561-4852-A1F9-05FD32B4EB37}" dt="2018-10-04T17:59:01.717" v="60"/>
          <ac:picMkLst>
            <pc:docMk/>
            <pc:sldMk cId="1384111652" sldId="276"/>
            <ac:picMk id="6" creationId="{E57E3196-DEA2-4F40-9127-B4E199B8E6FF}"/>
          </ac:picMkLst>
        </pc:picChg>
      </pc:sldChg>
      <pc:sldChg chg="addSp">
        <pc:chgData name="Blömer, Annette" userId="S::a.bloemer@rmbgt.onmicrosoft.com::dcc89f09-8439-4a6c-8302-3a5d04a486a5" providerId="AD" clId="Web-{0F174184-3561-4852-A1F9-05FD32B4EB37}" dt="2018-10-04T17:59:12.201" v="62"/>
        <pc:sldMkLst>
          <pc:docMk/>
          <pc:sldMk cId="1384111652" sldId="277"/>
        </pc:sldMkLst>
        <pc:picChg chg="add">
          <ac:chgData name="Blömer, Annette" userId="S::a.bloemer@rmbgt.onmicrosoft.com::dcc89f09-8439-4a6c-8302-3a5d04a486a5" providerId="AD" clId="Web-{0F174184-3561-4852-A1F9-05FD32B4EB37}" dt="2018-10-04T17:59:12.201" v="62"/>
          <ac:picMkLst>
            <pc:docMk/>
            <pc:sldMk cId="1384111652" sldId="277"/>
            <ac:picMk id="6" creationId="{ABCCB158-0FD0-4BA4-B9B5-006C59CAF91F}"/>
          </ac:picMkLst>
        </pc:picChg>
      </pc:sldChg>
      <pc:sldChg chg="addSp">
        <pc:chgData name="Blömer, Annette" userId="S::a.bloemer@rmbgt.onmicrosoft.com::dcc89f09-8439-4a6c-8302-3a5d04a486a5" providerId="AD" clId="Web-{0F174184-3561-4852-A1F9-05FD32B4EB37}" dt="2018-10-04T17:59:05.904" v="61"/>
        <pc:sldMkLst>
          <pc:docMk/>
          <pc:sldMk cId="1384111652" sldId="278"/>
        </pc:sldMkLst>
        <pc:picChg chg="add">
          <ac:chgData name="Blömer, Annette" userId="S::a.bloemer@rmbgt.onmicrosoft.com::dcc89f09-8439-4a6c-8302-3a5d04a486a5" providerId="AD" clId="Web-{0F174184-3561-4852-A1F9-05FD32B4EB37}" dt="2018-10-04T17:59:05.904" v="61"/>
          <ac:picMkLst>
            <pc:docMk/>
            <pc:sldMk cId="1384111652" sldId="278"/>
            <ac:picMk id="2" creationId="{133FDD70-C7AC-407E-886D-78AA3F3C581A}"/>
          </ac:picMkLst>
        </pc:picChg>
      </pc:sldChg>
      <pc:sldChg chg="addSp modSp">
        <pc:chgData name="Blömer, Annette" userId="S::a.bloemer@rmbgt.onmicrosoft.com::dcc89f09-8439-4a6c-8302-3a5d04a486a5" providerId="AD" clId="Web-{0F174184-3561-4852-A1F9-05FD32B4EB37}" dt="2018-10-04T17:58:43.170" v="58" actId="20577"/>
        <pc:sldMkLst>
          <pc:docMk/>
          <pc:sldMk cId="2578282115" sldId="279"/>
        </pc:sldMkLst>
        <pc:spChg chg="mod">
          <ac:chgData name="Blömer, Annette" userId="S::a.bloemer@rmbgt.onmicrosoft.com::dcc89f09-8439-4a6c-8302-3a5d04a486a5" providerId="AD" clId="Web-{0F174184-3561-4852-A1F9-05FD32B4EB37}" dt="2018-10-04T17:58:02.264" v="50" actId="14100"/>
          <ac:spMkLst>
            <pc:docMk/>
            <pc:sldMk cId="2578282115" sldId="279"/>
            <ac:spMk id="3" creationId="{00000000-0000-0000-0000-000000000000}"/>
          </ac:spMkLst>
        </pc:spChg>
        <pc:spChg chg="add mod">
          <ac:chgData name="Blömer, Annette" userId="S::a.bloemer@rmbgt.onmicrosoft.com::dcc89f09-8439-4a6c-8302-3a5d04a486a5" providerId="AD" clId="Web-{0F174184-3561-4852-A1F9-05FD32B4EB37}" dt="2018-10-04T17:58:43.170" v="58" actId="20577"/>
          <ac:spMkLst>
            <pc:docMk/>
            <pc:sldMk cId="2578282115" sldId="279"/>
            <ac:spMk id="5" creationId="{A1B9F4EA-2DA0-43D2-ABC3-A13669C9AD04}"/>
          </ac:spMkLst>
        </pc:spChg>
        <pc:grpChg chg="mod">
          <ac:chgData name="Blömer, Annette" userId="S::a.bloemer@rmbgt.onmicrosoft.com::dcc89f09-8439-4a6c-8302-3a5d04a486a5" providerId="AD" clId="Web-{0F174184-3561-4852-A1F9-05FD32B4EB37}" dt="2018-10-04T17:58:20.702" v="53" actId="14100"/>
          <ac:grpSpMkLst>
            <pc:docMk/>
            <pc:sldMk cId="2578282115" sldId="279"/>
            <ac:grpSpMk id="7" creationId="{00000000-0000-0000-0000-000000000000}"/>
          </ac:grpSpMkLst>
        </pc:grpChg>
        <pc:picChg chg="mod">
          <ac:chgData name="Blömer, Annette" userId="S::a.bloemer@rmbgt.onmicrosoft.com::dcc89f09-8439-4a6c-8302-3a5d04a486a5" providerId="AD" clId="Web-{0F174184-3561-4852-A1F9-05FD32B4EB37}" dt="2018-10-04T17:58:14.233" v="52" actId="14100"/>
          <ac:picMkLst>
            <pc:docMk/>
            <pc:sldMk cId="2578282115" sldId="279"/>
            <ac:picMk id="2" creationId="{00000000-0000-0000-0000-000000000000}"/>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7A7C3D-A546-4B03-8761-979A80688764}" type="doc">
      <dgm:prSet loTypeId="urn:microsoft.com/office/officeart/2005/8/layout/gear1" loCatId="process" qsTypeId="urn:microsoft.com/office/officeart/2005/8/quickstyle/simple1" qsCatId="simple" csTypeId="urn:microsoft.com/office/officeart/2005/8/colors/accent1_2" csCatId="accent1" phldr="1"/>
      <dgm:spPr/>
    </dgm:pt>
    <dgm:pt modelId="{CF137EF4-66B2-4C60-A202-C02B74588D30}" type="pres">
      <dgm:prSet presAssocID="{147A7C3D-A546-4B03-8761-979A80688764}" presName="composite" presStyleCnt="0">
        <dgm:presLayoutVars>
          <dgm:chMax val="3"/>
          <dgm:animLvl val="lvl"/>
          <dgm:resizeHandles val="exact"/>
        </dgm:presLayoutVars>
      </dgm:prSet>
      <dgm:spPr/>
    </dgm:pt>
  </dgm:ptLst>
  <dgm:cxnLst>
    <dgm:cxn modelId="{5E51002B-797A-4379-A55F-FEA2E0D5158A}" type="presOf" srcId="{147A7C3D-A546-4B03-8761-979A80688764}" destId="{CF137EF4-66B2-4C60-A202-C02B74588D30}" srcOrd="0"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7A7C3D-A546-4B03-8761-979A80688764}" type="doc">
      <dgm:prSet loTypeId="urn:microsoft.com/office/officeart/2005/8/layout/gear1" loCatId="process" qsTypeId="urn:microsoft.com/office/officeart/2005/8/quickstyle/simple1" qsCatId="simple" csTypeId="urn:microsoft.com/office/officeart/2005/8/colors/accent1_2" csCatId="accent1" phldr="1"/>
      <dgm:spPr/>
    </dgm:pt>
    <dgm:pt modelId="{CF137EF4-66B2-4C60-A202-C02B74588D30}" type="pres">
      <dgm:prSet presAssocID="{147A7C3D-A546-4B03-8761-979A80688764}" presName="composite" presStyleCnt="0">
        <dgm:presLayoutVars>
          <dgm:chMax val="3"/>
          <dgm:animLvl val="lvl"/>
          <dgm:resizeHandles val="exact"/>
        </dgm:presLayoutVars>
      </dgm:prSet>
      <dgm:spPr/>
    </dgm:pt>
  </dgm:ptLst>
  <dgm:cxnLst>
    <dgm:cxn modelId="{8F8BCCB4-9E99-4C9C-801F-F0AB6001234A}" type="presOf" srcId="{147A7C3D-A546-4B03-8761-979A80688764}" destId="{CF137EF4-66B2-4C60-A202-C02B74588D30}" srcOrd="0" destOrd="0" presId="urn:microsoft.com/office/officeart/2005/8/layout/gear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7A7C3D-A546-4B03-8761-979A80688764}" type="doc">
      <dgm:prSet loTypeId="urn:microsoft.com/office/officeart/2005/8/layout/gear1" loCatId="process" qsTypeId="urn:microsoft.com/office/officeart/2005/8/quickstyle/simple1" qsCatId="simple" csTypeId="urn:microsoft.com/office/officeart/2005/8/colors/accent1_2" csCatId="accent1" phldr="1"/>
      <dgm:spPr/>
    </dgm:pt>
    <dgm:pt modelId="{CF137EF4-66B2-4C60-A202-C02B74588D30}" type="pres">
      <dgm:prSet presAssocID="{147A7C3D-A546-4B03-8761-979A80688764}" presName="composite" presStyleCnt="0">
        <dgm:presLayoutVars>
          <dgm:chMax val="3"/>
          <dgm:animLvl val="lvl"/>
          <dgm:resizeHandles val="exact"/>
        </dgm:presLayoutVars>
      </dgm:prSet>
      <dgm:spPr/>
    </dgm:pt>
  </dgm:ptLst>
  <dgm:cxnLst>
    <dgm:cxn modelId="{D94A2E6A-C499-4C45-B988-86B2ADA4FACE}" type="presOf" srcId="{147A7C3D-A546-4B03-8761-979A80688764}" destId="{CF137EF4-66B2-4C60-A202-C02B74588D30}" srcOrd="0" destOrd="0" presId="urn:microsoft.com/office/officeart/2005/8/layout/gear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F5C3336D-7719-4D11-B5F1-9DC809948102}" type="datetimeFigureOut">
              <a:rPr lang="de-DE" smtClean="0"/>
              <a:t>21.11.2018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70FE94E-6175-4739-96C0-1DAFAF675FB4}" type="slidenum">
              <a:rPr lang="de-DE" smtClean="0"/>
              <a:t>‹Nr.›</a:t>
            </a:fld>
            <a:endParaRPr lang="de-DE"/>
          </a:p>
        </p:txBody>
      </p:sp>
    </p:spTree>
    <p:extLst>
      <p:ext uri="{BB962C8B-B14F-4D97-AF65-F5344CB8AC3E}">
        <p14:creationId xmlns:p14="http://schemas.microsoft.com/office/powerpoint/2010/main" val="1912180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5C3336D-7719-4D11-B5F1-9DC809948102}" type="datetimeFigureOut">
              <a:rPr lang="de-DE" smtClean="0"/>
              <a:t>21.11.2018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70FE94E-6175-4739-96C0-1DAFAF675FB4}" type="slidenum">
              <a:rPr lang="de-DE" smtClean="0"/>
              <a:t>‹Nr.›</a:t>
            </a:fld>
            <a:endParaRPr lang="de-DE"/>
          </a:p>
        </p:txBody>
      </p:sp>
    </p:spTree>
    <p:extLst>
      <p:ext uri="{BB962C8B-B14F-4D97-AF65-F5344CB8AC3E}">
        <p14:creationId xmlns:p14="http://schemas.microsoft.com/office/powerpoint/2010/main" val="221921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5C3336D-7719-4D11-B5F1-9DC809948102}" type="datetimeFigureOut">
              <a:rPr lang="de-DE" smtClean="0"/>
              <a:t>21.11.2018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70FE94E-6175-4739-96C0-1DAFAF675FB4}" type="slidenum">
              <a:rPr lang="de-DE" smtClean="0"/>
              <a:t>‹Nr.›</a:t>
            </a:fld>
            <a:endParaRPr lang="de-DE"/>
          </a:p>
        </p:txBody>
      </p:sp>
    </p:spTree>
    <p:extLst>
      <p:ext uri="{BB962C8B-B14F-4D97-AF65-F5344CB8AC3E}">
        <p14:creationId xmlns:p14="http://schemas.microsoft.com/office/powerpoint/2010/main" val="426432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5C3336D-7719-4D11-B5F1-9DC809948102}" type="datetimeFigureOut">
              <a:rPr lang="de-DE" smtClean="0"/>
              <a:t>21.11.2018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70FE94E-6175-4739-96C0-1DAFAF675FB4}" type="slidenum">
              <a:rPr lang="de-DE" smtClean="0"/>
              <a:t>‹Nr.›</a:t>
            </a:fld>
            <a:endParaRPr lang="de-DE"/>
          </a:p>
        </p:txBody>
      </p:sp>
    </p:spTree>
    <p:extLst>
      <p:ext uri="{BB962C8B-B14F-4D97-AF65-F5344CB8AC3E}">
        <p14:creationId xmlns:p14="http://schemas.microsoft.com/office/powerpoint/2010/main" val="3085865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F5C3336D-7719-4D11-B5F1-9DC809948102}" type="datetimeFigureOut">
              <a:rPr lang="de-DE" smtClean="0"/>
              <a:t>21.11.2018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70FE94E-6175-4739-96C0-1DAFAF675FB4}" type="slidenum">
              <a:rPr lang="de-DE" smtClean="0"/>
              <a:t>‹Nr.›</a:t>
            </a:fld>
            <a:endParaRPr lang="de-DE"/>
          </a:p>
        </p:txBody>
      </p:sp>
    </p:spTree>
    <p:extLst>
      <p:ext uri="{BB962C8B-B14F-4D97-AF65-F5344CB8AC3E}">
        <p14:creationId xmlns:p14="http://schemas.microsoft.com/office/powerpoint/2010/main" val="3893494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F5C3336D-7719-4D11-B5F1-9DC809948102}" type="datetimeFigureOut">
              <a:rPr lang="de-DE" smtClean="0"/>
              <a:t>21.11.2018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70FE94E-6175-4739-96C0-1DAFAF675FB4}" type="slidenum">
              <a:rPr lang="de-DE" smtClean="0"/>
              <a:t>‹Nr.›</a:t>
            </a:fld>
            <a:endParaRPr lang="de-DE"/>
          </a:p>
        </p:txBody>
      </p:sp>
    </p:spTree>
    <p:extLst>
      <p:ext uri="{BB962C8B-B14F-4D97-AF65-F5344CB8AC3E}">
        <p14:creationId xmlns:p14="http://schemas.microsoft.com/office/powerpoint/2010/main" val="743368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F5C3336D-7719-4D11-B5F1-9DC809948102}" type="datetimeFigureOut">
              <a:rPr lang="de-DE" smtClean="0"/>
              <a:t>21.11.2018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70FE94E-6175-4739-96C0-1DAFAF675FB4}" type="slidenum">
              <a:rPr lang="de-DE" smtClean="0"/>
              <a:t>‹Nr.›</a:t>
            </a:fld>
            <a:endParaRPr lang="de-DE"/>
          </a:p>
        </p:txBody>
      </p:sp>
    </p:spTree>
    <p:extLst>
      <p:ext uri="{BB962C8B-B14F-4D97-AF65-F5344CB8AC3E}">
        <p14:creationId xmlns:p14="http://schemas.microsoft.com/office/powerpoint/2010/main" val="2303707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F5C3336D-7719-4D11-B5F1-9DC809948102}" type="datetimeFigureOut">
              <a:rPr lang="de-DE" smtClean="0"/>
              <a:t>21.11.2018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70FE94E-6175-4739-96C0-1DAFAF675FB4}" type="slidenum">
              <a:rPr lang="de-DE" smtClean="0"/>
              <a:t>‹Nr.›</a:t>
            </a:fld>
            <a:endParaRPr lang="de-DE"/>
          </a:p>
        </p:txBody>
      </p:sp>
    </p:spTree>
    <p:extLst>
      <p:ext uri="{BB962C8B-B14F-4D97-AF65-F5344CB8AC3E}">
        <p14:creationId xmlns:p14="http://schemas.microsoft.com/office/powerpoint/2010/main" val="2034929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963110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F5C3336D-7719-4D11-B5F1-9DC809948102}" type="datetimeFigureOut">
              <a:rPr lang="de-DE" smtClean="0"/>
              <a:t>21.11.2018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70FE94E-6175-4739-96C0-1DAFAF675FB4}" type="slidenum">
              <a:rPr lang="de-DE" smtClean="0"/>
              <a:t>‹Nr.›</a:t>
            </a:fld>
            <a:endParaRPr lang="de-DE"/>
          </a:p>
        </p:txBody>
      </p:sp>
    </p:spTree>
    <p:extLst>
      <p:ext uri="{BB962C8B-B14F-4D97-AF65-F5344CB8AC3E}">
        <p14:creationId xmlns:p14="http://schemas.microsoft.com/office/powerpoint/2010/main" val="1959053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F5C3336D-7719-4D11-B5F1-9DC809948102}" type="datetimeFigureOut">
              <a:rPr lang="de-DE" smtClean="0"/>
              <a:t>21.11.2018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70FE94E-6175-4739-96C0-1DAFAF675FB4}" type="slidenum">
              <a:rPr lang="de-DE" smtClean="0"/>
              <a:t>‹Nr.›</a:t>
            </a:fld>
            <a:endParaRPr lang="de-DE"/>
          </a:p>
        </p:txBody>
      </p:sp>
    </p:spTree>
    <p:extLst>
      <p:ext uri="{BB962C8B-B14F-4D97-AF65-F5344CB8AC3E}">
        <p14:creationId xmlns:p14="http://schemas.microsoft.com/office/powerpoint/2010/main" val="1845773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C3336D-7719-4D11-B5F1-9DC809948102}" type="datetimeFigureOut">
              <a:rPr lang="de-DE" smtClean="0"/>
              <a:t>21.11.2018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FE94E-6175-4739-96C0-1DAFAF675FB4}" type="slidenum">
              <a:rPr lang="de-DE" smtClean="0"/>
              <a:t>‹Nr.›</a:t>
            </a:fld>
            <a:endParaRPr lang="de-DE"/>
          </a:p>
        </p:txBody>
      </p:sp>
    </p:spTree>
    <p:extLst>
      <p:ext uri="{BB962C8B-B14F-4D97-AF65-F5344CB8AC3E}">
        <p14:creationId xmlns:p14="http://schemas.microsoft.com/office/powerpoint/2010/main" val="1526751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Einf&#252;hrungstext_Schulprogramm_Weiterbildung.pdf" TargetMode="External"/><Relationship Id="rId13" Type="http://schemas.openxmlformats.org/officeDocument/2006/relationships/hyperlink" Target="Kurzfassung_Schulprogramm_BV_quer.pdf" TargetMode="External"/><Relationship Id="rId18" Type="http://schemas.openxmlformats.org/officeDocument/2006/relationships/slide" Target="slide7.xml"/><Relationship Id="rId3" Type="http://schemas.openxmlformats.org/officeDocument/2006/relationships/slide" Target="slide5.xml"/><Relationship Id="rId7" Type="http://schemas.openxmlformats.org/officeDocument/2006/relationships/hyperlink" Target="Einf&#252;hrungstext_Schulprogramm_Ausbildung.pdf" TargetMode="External"/><Relationship Id="rId12" Type="http://schemas.openxmlformats.org/officeDocument/2006/relationships/hyperlink" Target="Kurzfassung_Schulprogramm_WG_quer.pdf" TargetMode="External"/><Relationship Id="rId17" Type="http://schemas.openxmlformats.org/officeDocument/2006/relationships/image" Target="../media/image1.gif"/><Relationship Id="rId2" Type="http://schemas.openxmlformats.org/officeDocument/2006/relationships/slide" Target="slide2.xml"/><Relationship Id="rId16" Type="http://schemas.openxmlformats.org/officeDocument/2006/relationships/hyperlink" Target="Kurzfassung_Schulprogramm_FW_quer.pdf" TargetMode="External"/><Relationship Id="rId1" Type="http://schemas.openxmlformats.org/officeDocument/2006/relationships/slideLayout" Target="../slideLayouts/slideLayout7.xml"/><Relationship Id="rId6" Type="http://schemas.openxmlformats.org/officeDocument/2006/relationships/hyperlink" Target="Einf&#252;hrungstext_Schulprogramm_Grundbildung.pdf" TargetMode="External"/><Relationship Id="rId11" Type="http://schemas.openxmlformats.org/officeDocument/2006/relationships/hyperlink" Target="Kurzfassung_Schulprogramm_HH_quer.pdf" TargetMode="External"/><Relationship Id="rId5" Type="http://schemas.openxmlformats.org/officeDocument/2006/relationships/slide" Target="slide4.xml"/><Relationship Id="rId15" Type="http://schemas.openxmlformats.org/officeDocument/2006/relationships/hyperlink" Target="Kurzfassung_Schulprogramm_FOS_quer.pdf" TargetMode="External"/><Relationship Id="rId10" Type="http://schemas.openxmlformats.org/officeDocument/2006/relationships/hyperlink" Target="Kurzfassung_Schulprogramm_BFS_quer.pdf" TargetMode="External"/><Relationship Id="rId4" Type="http://schemas.openxmlformats.org/officeDocument/2006/relationships/slide" Target="slide3.xml"/><Relationship Id="rId9" Type="http://schemas.openxmlformats.org/officeDocument/2006/relationships/hyperlink" Target="Kurzfassung_Schulprogramm_IF_quer.pdf" TargetMode="External"/><Relationship Id="rId14" Type="http://schemas.openxmlformats.org/officeDocument/2006/relationships/slide" Target="slide6.xml"/></Relationships>
</file>

<file path=ppt/slides/_rels/slide2.xml.rels><?xml version="1.0" encoding="UTF-8" standalone="yes"?>
<Relationships xmlns="http://schemas.openxmlformats.org/package/2006/relationships"><Relationship Id="rId8" Type="http://schemas.openxmlformats.org/officeDocument/2006/relationships/hyperlink" Target="Schulprogramm_Internet_LLL_Schulsozialarbeit.pdf" TargetMode="External"/><Relationship Id="rId13" Type="http://schemas.openxmlformats.org/officeDocument/2006/relationships/hyperlink" Target="Schulprogramm_Internet_LLL_FSA.pdf" TargetMode="External"/><Relationship Id="rId3" Type="http://schemas.openxmlformats.org/officeDocument/2006/relationships/diagramLayout" Target="../diagrams/layout1.xml"/><Relationship Id="rId7" Type="http://schemas.openxmlformats.org/officeDocument/2006/relationships/slide" Target="slide1.xml"/><Relationship Id="rId12" Type="http://schemas.openxmlformats.org/officeDocument/2006/relationships/hyperlink" Target="Schulprogramm_Internet_LLL_Selbstst&#228;ndiges%20Lernen.pdf" TargetMode="External"/><Relationship Id="rId2" Type="http://schemas.openxmlformats.org/officeDocument/2006/relationships/diagramData" Target="../diagrams/data1.xml"/><Relationship Id="rId16" Type="http://schemas.openxmlformats.org/officeDocument/2006/relationships/image" Target="../media/image1.gif"/><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hyperlink" Target="Schulprogramm_Internet_LLL_OLA.pdf" TargetMode="External"/><Relationship Id="rId5" Type="http://schemas.openxmlformats.org/officeDocument/2006/relationships/diagramColors" Target="../diagrams/colors1.xml"/><Relationship Id="rId15" Type="http://schemas.openxmlformats.org/officeDocument/2006/relationships/hyperlink" Target="Schulprogramm_Internet_LLL_GM.pdf" TargetMode="External"/><Relationship Id="rId10" Type="http://schemas.openxmlformats.org/officeDocument/2006/relationships/hyperlink" Target="Schulprogramm_Internet_LLL_SV.pdf" TargetMode="External"/><Relationship Id="rId4" Type="http://schemas.openxmlformats.org/officeDocument/2006/relationships/diagramQuickStyle" Target="../diagrams/quickStyle1.xml"/><Relationship Id="rId9" Type="http://schemas.openxmlformats.org/officeDocument/2006/relationships/hyperlink" Target="Schulprogramm_Internet_LLL_Kooperationen.pdf" TargetMode="External"/><Relationship Id="rId14" Type="http://schemas.openxmlformats.org/officeDocument/2006/relationships/hyperlink" Target="Schulprogramm_Internet_LLL_Krisenteam.pdf"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Schulprogramm_Internet_B_Beratung.pdf" TargetMode="External"/><Relationship Id="rId3" Type="http://schemas.openxmlformats.org/officeDocument/2006/relationships/diagramLayout" Target="../diagrams/layout2.xml"/><Relationship Id="rId7" Type="http://schemas.openxmlformats.org/officeDocument/2006/relationships/slide" Target="slide1.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1.gif"/><Relationship Id="rId4" Type="http://schemas.openxmlformats.org/officeDocument/2006/relationships/diagramQuickStyle" Target="../diagrams/quickStyle2.xml"/><Relationship Id="rId9" Type="http://schemas.openxmlformats.org/officeDocument/2006/relationships/hyperlink" Target="Schulprogramm_Internet_B_Koop.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Schulprogramm_Internet_D_Modellkl.pdf" TargetMode="Externa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image" Target="../media/image1.gif"/><Relationship Id="rId5" Type="http://schemas.openxmlformats.org/officeDocument/2006/relationships/hyperlink" Target="Schulprogramm_Internet_D_RosettaSt.pdf" TargetMode="External"/><Relationship Id="rId4" Type="http://schemas.openxmlformats.org/officeDocument/2006/relationships/hyperlink" Target="Schulprogramm_Internet_D_eTwinning.pdf"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Schulprogramm_Internet_S_Leistungsbewertung.pdf" TargetMode="External"/><Relationship Id="rId3" Type="http://schemas.openxmlformats.org/officeDocument/2006/relationships/diagramLayout" Target="../diagrams/layout3.xml"/><Relationship Id="rId7" Type="http://schemas.openxmlformats.org/officeDocument/2006/relationships/slide" Target="slide1.xml"/><Relationship Id="rId12" Type="http://schemas.openxmlformats.org/officeDocument/2006/relationships/image" Target="../media/image1.gif"/><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11" Type="http://schemas.openxmlformats.org/officeDocument/2006/relationships/hyperlink" Target="Schulprogramm_Internet_S_Fortbildungskonzept.pdf" TargetMode="External"/><Relationship Id="rId5" Type="http://schemas.openxmlformats.org/officeDocument/2006/relationships/diagramColors" Target="../diagrams/colors3.xml"/><Relationship Id="rId10" Type="http://schemas.openxmlformats.org/officeDocument/2006/relationships/hyperlink" Target="Schulprogramm_Internet_S_DJP.pdf" TargetMode="External"/><Relationship Id="rId4" Type="http://schemas.openxmlformats.org/officeDocument/2006/relationships/diagramQuickStyle" Target="../diagrams/quickStyle3.xml"/><Relationship Id="rId9" Type="http://schemas.openxmlformats.org/officeDocument/2006/relationships/hyperlink" Target="Schulprogramm_Internet_S_Lehrerausb.pdf"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Kurzfassung_Schulprogramm_GH_quer.pdf" TargetMode="External"/><Relationship Id="rId3" Type="http://schemas.openxmlformats.org/officeDocument/2006/relationships/hyperlink" Target="Kurzfassung_Schulprogramm_BA_quer.pdf" TargetMode="External"/><Relationship Id="rId7" Type="http://schemas.openxmlformats.org/officeDocument/2006/relationships/hyperlink" Target="Kurzfassung_Schulprogramm_EH_quer.pdf" TargetMode="Externa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hyperlink" Target="Kurzfassung_Schulprogramm_EC_quer.pdf" TargetMode="External"/><Relationship Id="rId11" Type="http://schemas.openxmlformats.org/officeDocument/2006/relationships/image" Target="../media/image1.gif"/><Relationship Id="rId5" Type="http://schemas.openxmlformats.org/officeDocument/2006/relationships/hyperlink" Target="Kurzfassung_Schulprogramm_IN_quer.pdf" TargetMode="External"/><Relationship Id="rId10" Type="http://schemas.openxmlformats.org/officeDocument/2006/relationships/hyperlink" Target="Einf&#252;hrungstext_Schulprogramm_Ausbildung.pdf" TargetMode="External"/><Relationship Id="rId4" Type="http://schemas.openxmlformats.org/officeDocument/2006/relationships/hyperlink" Target="Kurzfassung_Schulprogramm_B&#220;_quer.pdf" TargetMode="External"/><Relationship Id="rId9" Type="http://schemas.openxmlformats.org/officeDocument/2006/relationships/hyperlink" Target="Kurzfassung_Schulprogramm_RENO_quer.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slide" Target="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p:cNvGrpSpPr/>
          <p:nvPr/>
        </p:nvGrpSpPr>
        <p:grpSpPr>
          <a:xfrm>
            <a:off x="740559" y="1502033"/>
            <a:ext cx="2074042" cy="2139239"/>
            <a:chOff x="2531277" y="178149"/>
            <a:chExt cx="1588073" cy="1605775"/>
          </a:xfrm>
          <a:solidFill>
            <a:srgbClr val="304986"/>
          </a:solidFill>
        </p:grpSpPr>
        <p:sp>
          <p:nvSpPr>
            <p:cNvPr id="3" name="Form 2"/>
            <p:cNvSpPr/>
            <p:nvPr/>
          </p:nvSpPr>
          <p:spPr>
            <a:xfrm rot="20700000">
              <a:off x="2531277" y="178149"/>
              <a:ext cx="1588073" cy="1605775"/>
            </a:xfrm>
            <a:prstGeom prst="gear6">
              <a:avLst/>
            </a:prstGeom>
            <a:grpFill/>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4" name="Form 4"/>
            <p:cNvSpPr/>
            <p:nvPr/>
          </p:nvSpPr>
          <p:spPr>
            <a:xfrm>
              <a:off x="2878538" y="709690"/>
              <a:ext cx="893551" cy="55812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b="1" kern="1200" dirty="0">
                  <a:solidFill>
                    <a:schemeClr val="bg1"/>
                  </a:solidFill>
                  <a:hlinkClick r:id="rId2" action="ppaction://hlinksldjump"/>
                </a:rPr>
                <a:t>Leben </a:t>
              </a:r>
            </a:p>
            <a:p>
              <a:pPr lvl="0" algn="ctr" defTabSz="711200">
                <a:lnSpc>
                  <a:spcPct val="90000"/>
                </a:lnSpc>
                <a:spcBef>
                  <a:spcPct val="0"/>
                </a:spcBef>
                <a:spcAft>
                  <a:spcPct val="35000"/>
                </a:spcAft>
              </a:pPr>
              <a:r>
                <a:rPr lang="de-DE" sz="1600" b="1" kern="1200" dirty="0">
                  <a:solidFill>
                    <a:schemeClr val="bg1"/>
                  </a:solidFill>
                  <a:hlinkClick r:id="rId2" action="ppaction://hlinksldjump"/>
                </a:rPr>
                <a:t>Leisten </a:t>
              </a:r>
            </a:p>
            <a:p>
              <a:pPr lvl="0" algn="ctr" defTabSz="711200">
                <a:lnSpc>
                  <a:spcPct val="90000"/>
                </a:lnSpc>
                <a:spcBef>
                  <a:spcPct val="0"/>
                </a:spcBef>
                <a:spcAft>
                  <a:spcPct val="35000"/>
                </a:spcAft>
              </a:pPr>
              <a:r>
                <a:rPr lang="de-DE" sz="1600" b="1" kern="1200" dirty="0">
                  <a:solidFill>
                    <a:schemeClr val="bg1"/>
                  </a:solidFill>
                  <a:hlinkClick r:id="rId2" action="ppaction://hlinksldjump"/>
                </a:rPr>
                <a:t>Lernen</a:t>
              </a:r>
              <a:r>
                <a:rPr lang="de-DE" sz="1600" b="1" kern="1200" dirty="0">
                  <a:solidFill>
                    <a:schemeClr val="bg1"/>
                  </a:solidFill>
                </a:rPr>
                <a:t> </a:t>
              </a:r>
            </a:p>
          </p:txBody>
        </p:sp>
      </p:grpSp>
      <p:grpSp>
        <p:nvGrpSpPr>
          <p:cNvPr id="11" name="Gruppieren 10"/>
          <p:cNvGrpSpPr/>
          <p:nvPr/>
        </p:nvGrpSpPr>
        <p:grpSpPr>
          <a:xfrm>
            <a:off x="4536733" y="2571652"/>
            <a:ext cx="1911927" cy="1874058"/>
            <a:chOff x="1477525" y="2333320"/>
            <a:chExt cx="1552268" cy="1456346"/>
          </a:xfrm>
          <a:solidFill>
            <a:srgbClr val="96B46E">
              <a:alpha val="80000"/>
            </a:srgbClr>
          </a:solidFill>
        </p:grpSpPr>
        <p:sp>
          <p:nvSpPr>
            <p:cNvPr id="12" name="Form 11"/>
            <p:cNvSpPr/>
            <p:nvPr/>
          </p:nvSpPr>
          <p:spPr>
            <a:xfrm>
              <a:off x="1477525" y="2333320"/>
              <a:ext cx="1552268" cy="1456346"/>
            </a:xfrm>
            <a:prstGeom prst="gear6">
              <a:avLst/>
            </a:prstGeom>
            <a:grpFill/>
          </p:spPr>
          <p:style>
            <a:lnRef idx="2">
              <a:schemeClr val="lt1">
                <a:hueOff val="0"/>
                <a:satOff val="0"/>
                <a:lumOff val="0"/>
                <a:alphaOff val="0"/>
              </a:schemeClr>
            </a:lnRef>
            <a:fillRef idx="1">
              <a:scrgbClr r="0" g="0" b="0"/>
            </a:fillRef>
            <a:effectRef idx="0">
              <a:schemeClr val="accent3">
                <a:hueOff val="5625132"/>
                <a:satOff val="-8440"/>
                <a:lumOff val="-1373"/>
                <a:alphaOff val="0"/>
              </a:schemeClr>
            </a:effectRef>
            <a:fontRef idx="minor">
              <a:schemeClr val="lt1"/>
            </a:fontRef>
          </p:style>
        </p:sp>
        <p:sp>
          <p:nvSpPr>
            <p:cNvPr id="13" name="Form 4"/>
            <p:cNvSpPr/>
            <p:nvPr/>
          </p:nvSpPr>
          <p:spPr>
            <a:xfrm>
              <a:off x="1858108" y="2767166"/>
              <a:ext cx="884516" cy="577815"/>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b="1" kern="1200" dirty="0">
                  <a:solidFill>
                    <a:schemeClr val="bg1"/>
                  </a:solidFill>
                  <a:hlinkClick r:id="rId3" action="ppaction://hlinksldjump"/>
                </a:rPr>
                <a:t>Standards</a:t>
              </a:r>
              <a:endParaRPr lang="de-DE" sz="1800" b="1" kern="1200" dirty="0">
                <a:solidFill>
                  <a:schemeClr val="bg1"/>
                </a:solidFill>
              </a:endParaRPr>
            </a:p>
          </p:txBody>
        </p:sp>
      </p:grpSp>
      <p:grpSp>
        <p:nvGrpSpPr>
          <p:cNvPr id="14" name="Gruppieren 13"/>
          <p:cNvGrpSpPr/>
          <p:nvPr/>
        </p:nvGrpSpPr>
        <p:grpSpPr>
          <a:xfrm>
            <a:off x="2134995" y="2700565"/>
            <a:ext cx="1987276" cy="1982782"/>
            <a:chOff x="1414425" y="1868649"/>
            <a:chExt cx="1552268" cy="1456346"/>
          </a:xfrm>
          <a:solidFill>
            <a:srgbClr val="7CB73B"/>
          </a:solidFill>
        </p:grpSpPr>
        <p:sp>
          <p:nvSpPr>
            <p:cNvPr id="15" name="Form 14"/>
            <p:cNvSpPr/>
            <p:nvPr/>
          </p:nvSpPr>
          <p:spPr>
            <a:xfrm>
              <a:off x="1414425" y="1868649"/>
              <a:ext cx="1552268" cy="1456346"/>
            </a:xfrm>
            <a:prstGeom prst="gear6">
              <a:avLst/>
            </a:prstGeom>
            <a:grpFill/>
          </p:spPr>
          <p:style>
            <a:lnRef idx="2">
              <a:schemeClr val="lt1">
                <a:hueOff val="0"/>
                <a:satOff val="0"/>
                <a:lumOff val="0"/>
                <a:alphaOff val="0"/>
              </a:schemeClr>
            </a:lnRef>
            <a:fillRef idx="1">
              <a:scrgbClr r="0" g="0" b="0"/>
            </a:fillRef>
            <a:effectRef idx="0">
              <a:schemeClr val="accent3">
                <a:hueOff val="5625132"/>
                <a:satOff val="-8440"/>
                <a:lumOff val="-1373"/>
                <a:alphaOff val="0"/>
              </a:schemeClr>
            </a:effectRef>
            <a:fontRef idx="minor">
              <a:schemeClr val="lt1"/>
            </a:fontRef>
          </p:style>
        </p:sp>
        <p:sp>
          <p:nvSpPr>
            <p:cNvPr id="16" name="Form 4"/>
            <p:cNvSpPr/>
            <p:nvPr/>
          </p:nvSpPr>
          <p:spPr>
            <a:xfrm>
              <a:off x="1795008" y="2237504"/>
              <a:ext cx="791102" cy="71863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b="1" kern="1200" dirty="0">
                  <a:solidFill>
                    <a:schemeClr val="bg1"/>
                  </a:solidFill>
                  <a:hlinkClick r:id="rId4" action="ppaction://hlinksldjump"/>
                </a:rPr>
                <a:t>Beruf-</a:t>
              </a:r>
              <a:r>
                <a:rPr lang="de-DE" sz="1800" b="1" kern="1200" dirty="0" err="1">
                  <a:solidFill>
                    <a:schemeClr val="bg1"/>
                  </a:solidFill>
                  <a:hlinkClick r:id="rId4" action="ppaction://hlinksldjump"/>
                </a:rPr>
                <a:t>lichkeit</a:t>
              </a:r>
              <a:endParaRPr lang="de-DE" sz="1800" b="1" kern="1200" dirty="0">
                <a:solidFill>
                  <a:schemeClr val="bg1"/>
                </a:solidFill>
              </a:endParaRPr>
            </a:p>
          </p:txBody>
        </p:sp>
      </p:grpSp>
      <p:grpSp>
        <p:nvGrpSpPr>
          <p:cNvPr id="17" name="Gruppieren 16"/>
          <p:cNvGrpSpPr/>
          <p:nvPr/>
        </p:nvGrpSpPr>
        <p:grpSpPr>
          <a:xfrm>
            <a:off x="3194482" y="1275575"/>
            <a:ext cx="2008019" cy="2119293"/>
            <a:chOff x="2531277" y="178149"/>
            <a:chExt cx="1588073" cy="1605775"/>
          </a:xfrm>
          <a:solidFill>
            <a:srgbClr val="4769BD">
              <a:alpha val="80000"/>
            </a:srgbClr>
          </a:solidFill>
        </p:grpSpPr>
        <p:sp>
          <p:nvSpPr>
            <p:cNvPr id="18" name="Form 17"/>
            <p:cNvSpPr/>
            <p:nvPr/>
          </p:nvSpPr>
          <p:spPr>
            <a:xfrm rot="20700000">
              <a:off x="2531277" y="178149"/>
              <a:ext cx="1588073" cy="1605775"/>
            </a:xfrm>
            <a:prstGeom prst="gear6">
              <a:avLst/>
            </a:prstGeom>
            <a:solidFill>
              <a:srgbClr val="4769BD">
                <a:alpha val="80000"/>
              </a:srgbClr>
            </a:solidFill>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19" name="Form 4"/>
            <p:cNvSpPr/>
            <p:nvPr/>
          </p:nvSpPr>
          <p:spPr>
            <a:xfrm>
              <a:off x="2879694" y="681004"/>
              <a:ext cx="893551" cy="586773"/>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b="1" kern="1200" dirty="0" err="1">
                  <a:solidFill>
                    <a:schemeClr val="bg1"/>
                  </a:solidFill>
                  <a:hlinkClick r:id="rId5" action="ppaction://hlinksldjump"/>
                </a:rPr>
                <a:t>Digitali-sierung</a:t>
              </a:r>
              <a:endParaRPr lang="de-DE" sz="1600" b="1" kern="1200" dirty="0">
                <a:solidFill>
                  <a:schemeClr val="bg1"/>
                </a:solidFill>
              </a:endParaRPr>
            </a:p>
          </p:txBody>
        </p:sp>
      </p:grpSp>
      <p:sp>
        <p:nvSpPr>
          <p:cNvPr id="23" name="Nach rechts gekrümmter Pfeil 22"/>
          <p:cNvSpPr/>
          <p:nvPr/>
        </p:nvSpPr>
        <p:spPr>
          <a:xfrm>
            <a:off x="454433" y="1122478"/>
            <a:ext cx="1201287" cy="2850250"/>
          </a:xfrm>
          <a:prstGeom prst="curvedRightArrow">
            <a:avLst>
              <a:gd name="adj1" fmla="val 12634"/>
              <a:gd name="adj2" fmla="val 32905"/>
              <a:gd name="adj3" fmla="val 164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24" name="Nach rechts gekrümmter Pfeil 23"/>
          <p:cNvSpPr/>
          <p:nvPr/>
        </p:nvSpPr>
        <p:spPr>
          <a:xfrm flipH="1">
            <a:off x="5979895" y="2446743"/>
            <a:ext cx="811242" cy="2236604"/>
          </a:xfrm>
          <a:prstGeom prst="curvedRightArrow">
            <a:avLst>
              <a:gd name="adj1" fmla="val 16190"/>
              <a:gd name="adj2" fmla="val 33613"/>
              <a:gd name="adj3" fmla="val 25000"/>
            </a:avLst>
          </a:prstGeom>
          <a:solidFill>
            <a:srgbClr val="96B46E"/>
          </a:solidFill>
          <a:ln>
            <a:solidFill>
              <a:srgbClr val="96B4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graphicFrame>
        <p:nvGraphicFramePr>
          <p:cNvPr id="28" name="Tabelle 27"/>
          <p:cNvGraphicFramePr>
            <a:graphicFrameLocks noGrp="1"/>
          </p:cNvGraphicFramePr>
          <p:nvPr>
            <p:extLst>
              <p:ext uri="{D42A27DB-BD31-4B8C-83A1-F6EECF244321}">
                <p14:modId xmlns:p14="http://schemas.microsoft.com/office/powerpoint/2010/main" val="3780264205"/>
              </p:ext>
            </p:extLst>
          </p:nvPr>
        </p:nvGraphicFramePr>
        <p:xfrm>
          <a:off x="99053" y="5013176"/>
          <a:ext cx="8882528" cy="1010920"/>
        </p:xfrm>
        <a:graphic>
          <a:graphicData uri="http://schemas.openxmlformats.org/drawingml/2006/table">
            <a:tbl>
              <a:tblPr firstRow="1" bandRow="1">
                <a:tableStyleId>{5C22544A-7EE6-4342-B048-85BDC9FD1C3A}</a:tableStyleId>
              </a:tblPr>
              <a:tblGrid>
                <a:gridCol w="1110316">
                  <a:extLst>
                    <a:ext uri="{9D8B030D-6E8A-4147-A177-3AD203B41FA5}">
                      <a16:colId xmlns:a16="http://schemas.microsoft.com/office/drawing/2014/main" val="20000"/>
                    </a:ext>
                  </a:extLst>
                </a:gridCol>
                <a:gridCol w="1110316">
                  <a:extLst>
                    <a:ext uri="{9D8B030D-6E8A-4147-A177-3AD203B41FA5}">
                      <a16:colId xmlns:a16="http://schemas.microsoft.com/office/drawing/2014/main" val="20001"/>
                    </a:ext>
                  </a:extLst>
                </a:gridCol>
                <a:gridCol w="1110316">
                  <a:extLst>
                    <a:ext uri="{9D8B030D-6E8A-4147-A177-3AD203B41FA5}">
                      <a16:colId xmlns:a16="http://schemas.microsoft.com/office/drawing/2014/main" val="20002"/>
                    </a:ext>
                  </a:extLst>
                </a:gridCol>
                <a:gridCol w="1110316">
                  <a:extLst>
                    <a:ext uri="{9D8B030D-6E8A-4147-A177-3AD203B41FA5}">
                      <a16:colId xmlns:a16="http://schemas.microsoft.com/office/drawing/2014/main" val="20003"/>
                    </a:ext>
                  </a:extLst>
                </a:gridCol>
                <a:gridCol w="1110316">
                  <a:extLst>
                    <a:ext uri="{9D8B030D-6E8A-4147-A177-3AD203B41FA5}">
                      <a16:colId xmlns:a16="http://schemas.microsoft.com/office/drawing/2014/main" val="20004"/>
                    </a:ext>
                  </a:extLst>
                </a:gridCol>
                <a:gridCol w="1110316">
                  <a:extLst>
                    <a:ext uri="{9D8B030D-6E8A-4147-A177-3AD203B41FA5}">
                      <a16:colId xmlns:a16="http://schemas.microsoft.com/office/drawing/2014/main" val="20005"/>
                    </a:ext>
                  </a:extLst>
                </a:gridCol>
                <a:gridCol w="1110316">
                  <a:extLst>
                    <a:ext uri="{9D8B030D-6E8A-4147-A177-3AD203B41FA5}">
                      <a16:colId xmlns:a16="http://schemas.microsoft.com/office/drawing/2014/main" val="20006"/>
                    </a:ext>
                  </a:extLst>
                </a:gridCol>
                <a:gridCol w="1110316">
                  <a:extLst>
                    <a:ext uri="{9D8B030D-6E8A-4147-A177-3AD203B41FA5}">
                      <a16:colId xmlns:a16="http://schemas.microsoft.com/office/drawing/2014/main" val="20007"/>
                    </a:ext>
                  </a:extLst>
                </a:gridCol>
              </a:tblGrid>
              <a:tr h="370840">
                <a:tc gridSpan="4">
                  <a:txBody>
                    <a:bodyPr/>
                    <a:lstStyle/>
                    <a:p>
                      <a:pPr algn="ctr"/>
                      <a:r>
                        <a:rPr lang="de-DE" sz="1200" b="1" dirty="0">
                          <a:solidFill>
                            <a:schemeClr val="bg1"/>
                          </a:solidFill>
                          <a:hlinkClick r:id="rId6" action="ppaction://hlinkfile"/>
                        </a:rPr>
                        <a:t>Grundbildung</a:t>
                      </a:r>
                      <a:endParaRPr lang="de-DE" sz="1200" b="1" dirty="0">
                        <a:solidFill>
                          <a:schemeClr val="bg1"/>
                        </a:solidFill>
                        <a:latin typeface="Arial" panose="020B0604020202020204" pitchFamily="34" charset="0"/>
                        <a:cs typeface="Arial" panose="020B0604020202020204" pitchFamily="34" charset="0"/>
                      </a:endParaRPr>
                    </a:p>
                  </a:txBody>
                  <a:tcPr anchor="ctr">
                    <a:solidFill>
                      <a:srgbClr val="4769BD"/>
                    </a:solidFill>
                  </a:tcPr>
                </a:tc>
                <a:tc hMerge="1">
                  <a:txBody>
                    <a:bodyPr/>
                    <a:lstStyle/>
                    <a:p>
                      <a:pPr algn="ctr"/>
                      <a:endParaRPr lang="de-DE" sz="1400" dirty="0">
                        <a:solidFill>
                          <a:schemeClr val="bg1"/>
                        </a:solidFill>
                      </a:endParaRPr>
                    </a:p>
                  </a:txBody>
                  <a:tcPr anchor="ctr">
                    <a:solidFill>
                      <a:schemeClr val="tx2">
                        <a:lumMod val="40000"/>
                        <a:lumOff val="60000"/>
                      </a:schemeClr>
                    </a:solidFill>
                  </a:tcPr>
                </a:tc>
                <a:tc hMerge="1">
                  <a:txBody>
                    <a:bodyPr/>
                    <a:lstStyle/>
                    <a:p>
                      <a:pPr algn="ctr"/>
                      <a:endParaRPr lang="de-DE" sz="1400" dirty="0">
                        <a:solidFill>
                          <a:schemeClr val="bg1"/>
                        </a:solidFill>
                      </a:endParaRPr>
                    </a:p>
                  </a:txBody>
                  <a:tcPr anchor="ctr">
                    <a:solidFill>
                      <a:schemeClr val="tx2">
                        <a:lumMod val="40000"/>
                        <a:lumOff val="60000"/>
                      </a:schemeClr>
                    </a:solidFill>
                  </a:tcPr>
                </a:tc>
                <a:tc hMerge="1">
                  <a:txBody>
                    <a:bodyPr/>
                    <a:lstStyle/>
                    <a:p>
                      <a:pPr algn="ctr"/>
                      <a:endParaRPr lang="de-DE" sz="1400" dirty="0">
                        <a:solidFill>
                          <a:schemeClr val="bg1"/>
                        </a:solidFill>
                      </a:endParaRPr>
                    </a:p>
                  </a:txBody>
                  <a:tcPr anchor="ctr">
                    <a:solidFill>
                      <a:schemeClr val="tx2">
                        <a:lumMod val="40000"/>
                        <a:lumOff val="60000"/>
                      </a:schemeClr>
                    </a:solidFill>
                  </a:tcPr>
                </a:tc>
                <a:tc gridSpan="2">
                  <a:txBody>
                    <a:bodyPr/>
                    <a:lstStyle/>
                    <a:p>
                      <a:pPr algn="ctr"/>
                      <a:r>
                        <a:rPr lang="de-DE" sz="1200" b="1" dirty="0">
                          <a:solidFill>
                            <a:schemeClr val="bg1"/>
                          </a:solidFill>
                          <a:hlinkClick r:id="rId7" action="ppaction://hlinkfile"/>
                        </a:rPr>
                        <a:t>Ausbildung</a:t>
                      </a:r>
                      <a:endParaRPr lang="de-DE" sz="1200" b="1" dirty="0">
                        <a:solidFill>
                          <a:schemeClr val="bg1"/>
                        </a:solidFill>
                        <a:latin typeface="Arial" panose="020B0604020202020204" pitchFamily="34" charset="0"/>
                        <a:cs typeface="Arial" panose="020B0604020202020204" pitchFamily="34" charset="0"/>
                      </a:endParaRPr>
                    </a:p>
                  </a:txBody>
                  <a:tcPr anchor="ctr">
                    <a:solidFill>
                      <a:srgbClr val="4769BD"/>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de-DE" sz="1400" dirty="0">
                        <a:solidFill>
                          <a:schemeClr val="bg1"/>
                        </a:solidFill>
                      </a:endParaRPr>
                    </a:p>
                  </a:txBody>
                  <a:tcPr anchor="ctr">
                    <a:solidFill>
                      <a:schemeClr val="tx2">
                        <a:lumMod val="40000"/>
                        <a:lumOff val="60000"/>
                      </a:schemeClr>
                    </a:solidFill>
                  </a:tcPr>
                </a:tc>
                <a:tc gridSpan="2">
                  <a:txBody>
                    <a:bodyPr/>
                    <a:lstStyle/>
                    <a:p>
                      <a:pPr algn="ctr"/>
                      <a:r>
                        <a:rPr lang="de-DE" sz="1200" b="1" dirty="0">
                          <a:solidFill>
                            <a:schemeClr val="bg1"/>
                          </a:solidFill>
                          <a:hlinkClick r:id="rId8" action="ppaction://hlinkfile"/>
                        </a:rPr>
                        <a:t>Weiterbildung</a:t>
                      </a:r>
                      <a:endParaRPr lang="de-DE" sz="1200" b="1" dirty="0">
                        <a:solidFill>
                          <a:schemeClr val="bg1"/>
                        </a:solidFill>
                        <a:latin typeface="Arial" panose="020B0604020202020204" pitchFamily="34" charset="0"/>
                        <a:cs typeface="Arial" panose="020B0604020202020204" pitchFamily="34" charset="0"/>
                      </a:endParaRPr>
                    </a:p>
                  </a:txBody>
                  <a:tcPr anchor="ctr">
                    <a:solidFill>
                      <a:srgbClr val="4769BD"/>
                    </a:solidFill>
                  </a:tcPr>
                </a:tc>
                <a:tc hMerge="1">
                  <a:txBody>
                    <a:bodyPr/>
                    <a:lstStyle/>
                    <a:p>
                      <a:pPr algn="ctr"/>
                      <a:endParaRPr lang="de-DE" sz="1400" dirty="0">
                        <a:solidFill>
                          <a:schemeClr val="bg1"/>
                        </a:solidFill>
                      </a:endParaRPr>
                    </a:p>
                  </a:txBody>
                  <a:tcPr anchor="ctr">
                    <a:solidFill>
                      <a:schemeClr val="tx2">
                        <a:lumMod val="40000"/>
                        <a:lumOff val="60000"/>
                      </a:schemeClr>
                    </a:solidFill>
                  </a:tcPr>
                </a:tc>
                <a:extLst>
                  <a:ext uri="{0D108BD9-81ED-4DB2-BD59-A6C34878D82A}">
                    <a16:rowId xmlns:a16="http://schemas.microsoft.com/office/drawing/2014/main" val="10001"/>
                  </a:ext>
                </a:extLst>
              </a:tr>
              <a:tr h="370840">
                <a:tc>
                  <a:txBody>
                    <a:bodyPr/>
                    <a:lstStyle/>
                    <a:p>
                      <a:pPr algn="ctr"/>
                      <a:r>
                        <a:rPr lang="de-DE" sz="1200" b="1" dirty="0">
                          <a:solidFill>
                            <a:schemeClr val="bg1"/>
                          </a:solidFill>
                          <a:hlinkClick r:id="rId9" action="ppaction://hlinkfile"/>
                        </a:rPr>
                        <a:t>Internationale</a:t>
                      </a:r>
                      <a:r>
                        <a:rPr lang="de-DE" sz="1200" b="1" baseline="0" dirty="0">
                          <a:solidFill>
                            <a:schemeClr val="bg1"/>
                          </a:solidFill>
                          <a:hlinkClick r:id="rId9" action="ppaction://hlinkfile"/>
                        </a:rPr>
                        <a:t> Förderklasse</a:t>
                      </a:r>
                      <a:endParaRPr lang="de-DE" sz="1200" b="1" dirty="0">
                        <a:solidFill>
                          <a:schemeClr val="bg1"/>
                        </a:solidFill>
                        <a:latin typeface="Arial" panose="020B0604020202020204" pitchFamily="34" charset="0"/>
                        <a:cs typeface="Arial" panose="020B0604020202020204" pitchFamily="34" charset="0"/>
                      </a:endParaRPr>
                    </a:p>
                  </a:txBody>
                  <a:tcPr anchor="ctr">
                    <a:solidFill>
                      <a:srgbClr val="4769BD"/>
                    </a:solidFill>
                  </a:tcPr>
                </a:tc>
                <a:tc>
                  <a:txBody>
                    <a:bodyPr/>
                    <a:lstStyle/>
                    <a:p>
                      <a:pPr algn="ctr"/>
                      <a:r>
                        <a:rPr lang="de-DE" sz="1200" b="1" dirty="0">
                          <a:solidFill>
                            <a:schemeClr val="bg1"/>
                          </a:solidFill>
                          <a:hlinkClick r:id="rId10" action="ppaction://hlinkfile"/>
                        </a:rPr>
                        <a:t>Berufs-</a:t>
                      </a:r>
                      <a:r>
                        <a:rPr lang="de-DE" sz="1200" b="1" dirty="0" err="1">
                          <a:solidFill>
                            <a:schemeClr val="bg1"/>
                          </a:solidFill>
                          <a:hlinkClick r:id="rId10" action="ppaction://hlinkfile"/>
                        </a:rPr>
                        <a:t>fachschule</a:t>
                      </a:r>
                      <a:endParaRPr lang="de-DE" sz="1200" b="1" dirty="0">
                        <a:solidFill>
                          <a:schemeClr val="bg1"/>
                        </a:solidFill>
                        <a:latin typeface="Arial" panose="020B0604020202020204" pitchFamily="34" charset="0"/>
                        <a:cs typeface="Arial" panose="020B0604020202020204" pitchFamily="34" charset="0"/>
                      </a:endParaRPr>
                    </a:p>
                  </a:txBody>
                  <a:tcPr anchor="ctr">
                    <a:solidFill>
                      <a:srgbClr val="4769BD"/>
                    </a:solidFill>
                  </a:tcPr>
                </a:tc>
                <a:tc>
                  <a:txBody>
                    <a:bodyPr/>
                    <a:lstStyle/>
                    <a:p>
                      <a:pPr algn="ctr"/>
                      <a:r>
                        <a:rPr lang="de-DE" sz="1200" b="1" dirty="0">
                          <a:solidFill>
                            <a:schemeClr val="bg1"/>
                          </a:solidFill>
                          <a:hlinkClick r:id="rId11" action="ppaction://hlinkfile"/>
                        </a:rPr>
                        <a:t>Höhere Handels-schule</a:t>
                      </a:r>
                      <a:endParaRPr lang="de-DE" sz="1200" b="1" dirty="0">
                        <a:solidFill>
                          <a:schemeClr val="bg1"/>
                        </a:solidFill>
                        <a:latin typeface="Arial" panose="020B0604020202020204" pitchFamily="34" charset="0"/>
                        <a:cs typeface="Arial" panose="020B0604020202020204" pitchFamily="34" charset="0"/>
                      </a:endParaRPr>
                    </a:p>
                  </a:txBody>
                  <a:tcPr anchor="ctr">
                    <a:solidFill>
                      <a:srgbClr val="4769BD"/>
                    </a:solidFill>
                  </a:tcPr>
                </a:tc>
                <a:tc>
                  <a:txBody>
                    <a:bodyPr/>
                    <a:lstStyle/>
                    <a:p>
                      <a:pPr algn="ctr"/>
                      <a:r>
                        <a:rPr lang="de-DE" sz="1200" b="1" dirty="0">
                          <a:solidFill>
                            <a:schemeClr val="bg1"/>
                          </a:solidFill>
                          <a:hlinkClick r:id="rId12" action="ppaction://hlinkfile"/>
                        </a:rPr>
                        <a:t>Wirtschafts-gymnasium</a:t>
                      </a:r>
                      <a:endParaRPr lang="de-DE" sz="1200" b="1" dirty="0">
                        <a:solidFill>
                          <a:schemeClr val="bg1"/>
                        </a:solidFill>
                        <a:latin typeface="Arial" panose="020B0604020202020204" pitchFamily="34" charset="0"/>
                        <a:cs typeface="Arial" panose="020B0604020202020204" pitchFamily="34" charset="0"/>
                      </a:endParaRPr>
                    </a:p>
                  </a:txBody>
                  <a:tcPr anchor="ctr">
                    <a:solidFill>
                      <a:srgbClr val="4769BD"/>
                    </a:solidFill>
                  </a:tcPr>
                </a:tc>
                <a:tc>
                  <a:txBody>
                    <a:bodyPr/>
                    <a:lstStyle/>
                    <a:p>
                      <a:pPr algn="ctr"/>
                      <a:r>
                        <a:rPr lang="de-DE" sz="1200" b="1" dirty="0">
                          <a:solidFill>
                            <a:schemeClr val="bg1"/>
                          </a:solidFill>
                          <a:hlinkClick r:id="rId13" action="ppaction://hlinkfile"/>
                        </a:rPr>
                        <a:t>Berufsvor-bereitung</a:t>
                      </a:r>
                      <a:endParaRPr lang="de-DE" sz="1200" b="1" dirty="0">
                        <a:solidFill>
                          <a:schemeClr val="bg1"/>
                        </a:solidFill>
                        <a:latin typeface="Arial" panose="020B0604020202020204" pitchFamily="34" charset="0"/>
                        <a:cs typeface="Arial" panose="020B0604020202020204" pitchFamily="34" charset="0"/>
                      </a:endParaRPr>
                    </a:p>
                  </a:txBody>
                  <a:tcPr anchor="ctr">
                    <a:solidFill>
                      <a:srgbClr val="4769B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b="1" dirty="0">
                          <a:solidFill>
                            <a:schemeClr val="bg1"/>
                          </a:solidFill>
                          <a:hlinkClick r:id="rId14" action="ppaction://hlinksldjump"/>
                        </a:rPr>
                        <a:t>Berufsschule</a:t>
                      </a:r>
                      <a:endParaRPr lang="de-DE" sz="1200" b="1" dirty="0">
                        <a:solidFill>
                          <a:schemeClr val="bg1"/>
                        </a:solidFill>
                        <a:latin typeface="Arial" panose="020B0604020202020204" pitchFamily="34" charset="0"/>
                        <a:cs typeface="Arial" panose="020B0604020202020204" pitchFamily="34" charset="0"/>
                      </a:endParaRPr>
                    </a:p>
                  </a:txBody>
                  <a:tcPr anchor="ctr">
                    <a:solidFill>
                      <a:srgbClr val="4769BD"/>
                    </a:solidFill>
                  </a:tcPr>
                </a:tc>
                <a:tc>
                  <a:txBody>
                    <a:bodyPr/>
                    <a:lstStyle/>
                    <a:p>
                      <a:pPr algn="ctr"/>
                      <a:r>
                        <a:rPr lang="de-DE" sz="1200" b="1" dirty="0">
                          <a:solidFill>
                            <a:schemeClr val="bg1"/>
                          </a:solidFill>
                          <a:hlinkClick r:id="rId15" action="ppaction://hlinkfile"/>
                        </a:rPr>
                        <a:t>Fachober-schule</a:t>
                      </a:r>
                      <a:endParaRPr lang="de-DE" sz="1200" b="1" dirty="0">
                        <a:solidFill>
                          <a:schemeClr val="bg1"/>
                        </a:solidFill>
                        <a:latin typeface="Arial" panose="020B0604020202020204" pitchFamily="34" charset="0"/>
                        <a:cs typeface="Arial" panose="020B0604020202020204" pitchFamily="34" charset="0"/>
                      </a:endParaRPr>
                    </a:p>
                  </a:txBody>
                  <a:tcPr anchor="ctr">
                    <a:solidFill>
                      <a:srgbClr val="4769BD"/>
                    </a:solidFill>
                  </a:tcPr>
                </a:tc>
                <a:tc>
                  <a:txBody>
                    <a:bodyPr/>
                    <a:lstStyle/>
                    <a:p>
                      <a:pPr algn="ctr"/>
                      <a:r>
                        <a:rPr lang="de-DE" sz="1200" b="1" dirty="0">
                          <a:solidFill>
                            <a:schemeClr val="bg1"/>
                          </a:solidFill>
                          <a:hlinkClick r:id="rId16" action="ppaction://hlinkfile"/>
                        </a:rPr>
                        <a:t>Fachschule für Wirtschaft</a:t>
                      </a:r>
                      <a:endParaRPr lang="de-DE" sz="1200" b="1" dirty="0">
                        <a:solidFill>
                          <a:schemeClr val="bg1"/>
                        </a:solidFill>
                        <a:latin typeface="Arial" panose="020B0604020202020204" pitchFamily="34" charset="0"/>
                        <a:cs typeface="Arial" panose="020B0604020202020204" pitchFamily="34" charset="0"/>
                      </a:endParaRPr>
                    </a:p>
                  </a:txBody>
                  <a:tcPr anchor="ctr">
                    <a:solidFill>
                      <a:srgbClr val="4769BD"/>
                    </a:solidFill>
                  </a:tcPr>
                </a:tc>
                <a:extLst>
                  <a:ext uri="{0D108BD9-81ED-4DB2-BD59-A6C34878D82A}">
                    <a16:rowId xmlns:a16="http://schemas.microsoft.com/office/drawing/2014/main" val="10000"/>
                  </a:ext>
                </a:extLst>
              </a:tr>
            </a:tbl>
          </a:graphicData>
        </a:graphic>
      </p:graphicFrame>
      <p:sp>
        <p:nvSpPr>
          <p:cNvPr id="29" name="Abgerundete rechteckige Legende 28"/>
          <p:cNvSpPr/>
          <p:nvPr/>
        </p:nvSpPr>
        <p:spPr>
          <a:xfrm>
            <a:off x="7452320" y="1556792"/>
            <a:ext cx="1512168" cy="1958935"/>
          </a:xfrm>
          <a:prstGeom prst="wedgeRoundRectCallout">
            <a:avLst>
              <a:gd name="adj1" fmla="val 12419"/>
              <a:gd name="adj2" fmla="val 61852"/>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rgbClr val="C00000"/>
                </a:solidFill>
              </a:rPr>
              <a:t>Klicken Sie auf </a:t>
            </a:r>
            <a:r>
              <a:rPr lang="de-DE" sz="1400" dirty="0" smtClean="0">
                <a:solidFill>
                  <a:srgbClr val="C00000"/>
                </a:solidFill>
              </a:rPr>
              <a:t>die Überschrift, die </a:t>
            </a:r>
            <a:r>
              <a:rPr lang="de-DE" sz="1400" dirty="0">
                <a:solidFill>
                  <a:srgbClr val="C00000"/>
                </a:solidFill>
              </a:rPr>
              <a:t>einzelnen Zahnräder  bzw. die Felder in der Tabelle und erfahren Sie mehr </a:t>
            </a:r>
            <a:r>
              <a:rPr lang="de-DE" sz="1400" dirty="0" smtClean="0">
                <a:solidFill>
                  <a:srgbClr val="C00000"/>
                </a:solidFill>
              </a:rPr>
              <a:t>…</a:t>
            </a:r>
          </a:p>
        </p:txBody>
      </p:sp>
      <p:pic>
        <p:nvPicPr>
          <p:cNvPr id="22" name="Grafik 21"/>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6830286" y="166255"/>
            <a:ext cx="2123728" cy="652542"/>
          </a:xfrm>
          <a:prstGeom prst="rect">
            <a:avLst/>
          </a:prstGeom>
        </p:spPr>
      </p:pic>
      <p:sp>
        <p:nvSpPr>
          <p:cNvPr id="7" name="Textfeld 6"/>
          <p:cNvSpPr txBox="1"/>
          <p:nvPr/>
        </p:nvSpPr>
        <p:spPr>
          <a:xfrm>
            <a:off x="377005" y="200139"/>
            <a:ext cx="3978971" cy="584775"/>
          </a:xfrm>
          <a:prstGeom prst="rect">
            <a:avLst/>
          </a:prstGeom>
          <a:solidFill>
            <a:srgbClr val="4769BD"/>
          </a:solidFill>
        </p:spPr>
        <p:txBody>
          <a:bodyPr wrap="square" rtlCol="0">
            <a:spAutoFit/>
          </a:bodyPr>
          <a:lstStyle/>
          <a:p>
            <a:r>
              <a:rPr lang="de-DE" sz="3200" b="1" dirty="0" smtClean="0">
                <a:solidFill>
                  <a:schemeClr val="bg1"/>
                </a:solidFill>
              </a:rPr>
              <a:t>Unser </a:t>
            </a:r>
            <a:r>
              <a:rPr lang="de-DE" sz="3200" b="1" dirty="0" smtClean="0">
                <a:solidFill>
                  <a:schemeClr val="bg1"/>
                </a:solidFill>
                <a:hlinkClick r:id="rId18" action="ppaction://hlinksldjump"/>
              </a:rPr>
              <a:t>Schulprogramm</a:t>
            </a:r>
            <a:endParaRPr lang="de-DE" sz="3200" b="1" dirty="0">
              <a:solidFill>
                <a:srgbClr val="304986"/>
              </a:solidFill>
            </a:endParaRPr>
          </a:p>
        </p:txBody>
      </p:sp>
    </p:spTree>
    <p:extLst>
      <p:ext uri="{BB962C8B-B14F-4D97-AF65-F5344CB8AC3E}">
        <p14:creationId xmlns:p14="http://schemas.microsoft.com/office/powerpoint/2010/main" val="1097310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2144935064"/>
              </p:ext>
            </p:extLst>
          </p:nvPr>
        </p:nvGraphicFramePr>
        <p:xfrm>
          <a:off x="107504" y="332656"/>
          <a:ext cx="8784976"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feil nach links 4">
            <a:hlinkClick r:id="rId7" action="ppaction://hlinksldjump"/>
          </p:cNvPr>
          <p:cNvSpPr/>
          <p:nvPr/>
        </p:nvSpPr>
        <p:spPr>
          <a:xfrm>
            <a:off x="152275" y="140979"/>
            <a:ext cx="432048" cy="360040"/>
          </a:xfrm>
          <a:prstGeom prst="leftArrow">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467544" y="1124744"/>
            <a:ext cx="1224136" cy="923330"/>
          </a:xfrm>
          <a:prstGeom prst="rect">
            <a:avLst/>
          </a:prstGeom>
          <a:noFill/>
        </p:spPr>
        <p:txBody>
          <a:bodyPr wrap="square" rtlCol="0">
            <a:spAutoFit/>
          </a:bodyPr>
          <a:lstStyle/>
          <a:p>
            <a:pPr lvl="0" algn="ctr"/>
            <a:r>
              <a:rPr lang="de-DE" b="1" dirty="0">
                <a:solidFill>
                  <a:schemeClr val="bg1"/>
                </a:solidFill>
              </a:rPr>
              <a:t>Leben</a:t>
            </a:r>
            <a:r>
              <a:rPr lang="de-DE" b="1" dirty="0">
                <a:solidFill>
                  <a:srgbClr val="002060"/>
                </a:solidFill>
              </a:rPr>
              <a:t>, </a:t>
            </a:r>
          </a:p>
          <a:p>
            <a:pPr lvl="0" algn="ctr"/>
            <a:r>
              <a:rPr lang="de-DE" b="1" dirty="0">
                <a:solidFill>
                  <a:schemeClr val="bg1"/>
                </a:solidFill>
              </a:rPr>
              <a:t>Leisten, </a:t>
            </a:r>
            <a:r>
              <a:rPr lang="de-DE" b="1" dirty="0" smtClean="0">
                <a:solidFill>
                  <a:schemeClr val="bg1"/>
                </a:solidFill>
              </a:rPr>
              <a:t>Lernen</a:t>
            </a:r>
            <a:endParaRPr lang="de-DE" sz="2800" b="1" dirty="0">
              <a:solidFill>
                <a:schemeClr val="bg1"/>
              </a:solidFill>
            </a:endParaRPr>
          </a:p>
        </p:txBody>
      </p:sp>
      <p:sp>
        <p:nvSpPr>
          <p:cNvPr id="8" name="Textfeld 7"/>
          <p:cNvSpPr txBox="1"/>
          <p:nvPr/>
        </p:nvSpPr>
        <p:spPr>
          <a:xfrm>
            <a:off x="2357034" y="199855"/>
            <a:ext cx="6015914" cy="2693045"/>
          </a:xfrm>
          <a:prstGeom prst="rect">
            <a:avLst/>
          </a:prstGeom>
          <a:solidFill>
            <a:srgbClr val="304986"/>
          </a:solidFill>
          <a:ln>
            <a:noFill/>
          </a:ln>
        </p:spPr>
        <p:txBody>
          <a:bodyPr wrap="square" rtlCol="0">
            <a:spAutoFit/>
          </a:bodyPr>
          <a:lstStyle/>
          <a:p>
            <a:r>
              <a:rPr lang="de-DE" sz="1300" dirty="0">
                <a:solidFill>
                  <a:schemeClr val="bg1"/>
                </a:solidFill>
                <a:latin typeface="Arial" panose="020B0604020202020204" pitchFamily="34" charset="0"/>
                <a:cs typeface="Arial" panose="020B0604020202020204" pitchFamily="34" charset="0"/>
              </a:rPr>
              <a:t>Für unsere Schulgemeinschaft bedeutet … </a:t>
            </a:r>
          </a:p>
          <a:p>
            <a:r>
              <a:rPr lang="de-DE" sz="1300" dirty="0">
                <a:solidFill>
                  <a:schemeClr val="bg1"/>
                </a:solidFill>
                <a:latin typeface="Arial" panose="020B0604020202020204" pitchFamily="34" charset="0"/>
                <a:cs typeface="Arial" panose="020B0604020202020204" pitchFamily="34" charset="0"/>
              </a:rPr>
              <a:t> … </a:t>
            </a:r>
            <a:r>
              <a:rPr lang="de-DE" sz="1300" b="1" dirty="0">
                <a:solidFill>
                  <a:schemeClr val="bg1"/>
                </a:solidFill>
                <a:latin typeface="Arial" panose="020B0604020202020204" pitchFamily="34" charset="0"/>
                <a:cs typeface="Arial" panose="020B0604020202020204" pitchFamily="34" charset="0"/>
              </a:rPr>
              <a:t>Leben</a:t>
            </a:r>
            <a:r>
              <a:rPr lang="de-DE" sz="1300" dirty="0">
                <a:solidFill>
                  <a:schemeClr val="bg1"/>
                </a:solidFill>
                <a:latin typeface="Arial" panose="020B0604020202020204" pitchFamily="34" charset="0"/>
                <a:cs typeface="Arial" panose="020B0604020202020204" pitchFamily="34" charset="0"/>
              </a:rPr>
              <a:t> am RMB:</a:t>
            </a:r>
          </a:p>
          <a:p>
            <a:r>
              <a:rPr lang="de-DE" sz="1300" dirty="0">
                <a:solidFill>
                  <a:schemeClr val="bg1"/>
                </a:solidFill>
                <a:latin typeface="Arial" panose="020B0604020202020204" pitchFamily="34" charset="0"/>
                <a:cs typeface="Arial" panose="020B0604020202020204" pitchFamily="34" charset="0"/>
                <a:sym typeface="Wingdings"/>
              </a:rPr>
              <a:t></a:t>
            </a:r>
            <a:r>
              <a:rPr lang="de-DE" sz="1300" dirty="0">
                <a:solidFill>
                  <a:schemeClr val="bg1"/>
                </a:solidFill>
                <a:latin typeface="Arial" panose="020B0604020202020204" pitchFamily="34" charset="0"/>
                <a:cs typeface="Arial" panose="020B0604020202020204" pitchFamily="34" charset="0"/>
              </a:rPr>
              <a:t>      sich aktiv in das Schulleben einzubringen</a:t>
            </a:r>
          </a:p>
          <a:p>
            <a:r>
              <a:rPr lang="de-DE" sz="1300" dirty="0">
                <a:solidFill>
                  <a:schemeClr val="bg1"/>
                </a:solidFill>
                <a:latin typeface="Arial" panose="020B0604020202020204" pitchFamily="34" charset="0"/>
                <a:cs typeface="Arial" panose="020B0604020202020204" pitchFamily="34" charset="0"/>
                <a:sym typeface="Wingdings"/>
              </a:rPr>
              <a:t></a:t>
            </a:r>
            <a:r>
              <a:rPr lang="de-DE" sz="1300" dirty="0">
                <a:solidFill>
                  <a:schemeClr val="bg1"/>
                </a:solidFill>
                <a:latin typeface="Arial" panose="020B0604020202020204" pitchFamily="34" charset="0"/>
                <a:cs typeface="Arial" panose="020B0604020202020204" pitchFamily="34" charset="0"/>
              </a:rPr>
              <a:t>      Erfolg und Freude zu teilen</a:t>
            </a:r>
          </a:p>
          <a:p>
            <a:r>
              <a:rPr lang="de-DE" sz="1300" dirty="0">
                <a:solidFill>
                  <a:schemeClr val="bg1"/>
                </a:solidFill>
                <a:latin typeface="Arial" panose="020B0604020202020204" pitchFamily="34" charset="0"/>
                <a:cs typeface="Arial" panose="020B0604020202020204" pitchFamily="34" charset="0"/>
                <a:sym typeface="Wingdings"/>
              </a:rPr>
              <a:t></a:t>
            </a:r>
            <a:r>
              <a:rPr lang="de-DE" sz="1300" dirty="0">
                <a:solidFill>
                  <a:schemeClr val="bg1"/>
                </a:solidFill>
                <a:latin typeface="Arial" panose="020B0604020202020204" pitchFamily="34" charset="0"/>
                <a:cs typeface="Arial" panose="020B0604020202020204" pitchFamily="34" charset="0"/>
              </a:rPr>
              <a:t>      gemeinsam schwierige Situationen zu bewältigen</a:t>
            </a:r>
          </a:p>
          <a:p>
            <a:r>
              <a:rPr lang="de-DE" sz="1300" dirty="0">
                <a:solidFill>
                  <a:schemeClr val="bg1"/>
                </a:solidFill>
                <a:latin typeface="Arial" panose="020B0604020202020204" pitchFamily="34" charset="0"/>
                <a:cs typeface="Arial" panose="020B0604020202020204" pitchFamily="34" charset="0"/>
              </a:rPr>
              <a:t>… </a:t>
            </a:r>
            <a:r>
              <a:rPr lang="de-DE" sz="1300" b="1" dirty="0">
                <a:solidFill>
                  <a:schemeClr val="bg1"/>
                </a:solidFill>
                <a:latin typeface="Arial" panose="020B0604020202020204" pitchFamily="34" charset="0"/>
                <a:cs typeface="Arial" panose="020B0604020202020204" pitchFamily="34" charset="0"/>
              </a:rPr>
              <a:t>Leisten </a:t>
            </a:r>
            <a:r>
              <a:rPr lang="de-DE" sz="1300" dirty="0">
                <a:solidFill>
                  <a:schemeClr val="bg1"/>
                </a:solidFill>
                <a:latin typeface="Arial" panose="020B0604020202020204" pitchFamily="34" charset="0"/>
                <a:cs typeface="Arial" panose="020B0604020202020204" pitchFamily="34" charset="0"/>
              </a:rPr>
              <a:t>am RMB:</a:t>
            </a:r>
          </a:p>
          <a:p>
            <a:r>
              <a:rPr lang="de-DE" sz="1300" dirty="0">
                <a:solidFill>
                  <a:schemeClr val="bg1"/>
                </a:solidFill>
                <a:latin typeface="Arial" panose="020B0604020202020204" pitchFamily="34" charset="0"/>
                <a:cs typeface="Arial" panose="020B0604020202020204" pitchFamily="34" charset="0"/>
                <a:sym typeface="Wingdings"/>
              </a:rPr>
              <a:t></a:t>
            </a:r>
            <a:r>
              <a:rPr lang="de-DE" sz="1300" dirty="0">
                <a:solidFill>
                  <a:schemeClr val="bg1"/>
                </a:solidFill>
                <a:latin typeface="Arial" panose="020B0604020202020204" pitchFamily="34" charset="0"/>
                <a:cs typeface="Arial" panose="020B0604020202020204" pitchFamily="34" charset="0"/>
              </a:rPr>
              <a:t>      Leistungsbereitschaft zu zeigen und sich auf Neues einzulassen</a:t>
            </a:r>
          </a:p>
          <a:p>
            <a:r>
              <a:rPr lang="de-DE" sz="1300" dirty="0">
                <a:solidFill>
                  <a:schemeClr val="bg1"/>
                </a:solidFill>
                <a:latin typeface="Arial" panose="020B0604020202020204" pitchFamily="34" charset="0"/>
                <a:cs typeface="Arial" panose="020B0604020202020204" pitchFamily="34" charset="0"/>
                <a:sym typeface="Wingdings"/>
              </a:rPr>
              <a:t></a:t>
            </a:r>
            <a:r>
              <a:rPr lang="de-DE" sz="1300" dirty="0">
                <a:solidFill>
                  <a:schemeClr val="bg1"/>
                </a:solidFill>
                <a:latin typeface="Arial" panose="020B0604020202020204" pitchFamily="34" charset="0"/>
                <a:cs typeface="Arial" panose="020B0604020202020204" pitchFamily="34" charset="0"/>
              </a:rPr>
              <a:t>      sich mit aller Kraft für eigene und gemeinsame Ziele einzusetzen</a:t>
            </a:r>
          </a:p>
          <a:p>
            <a:r>
              <a:rPr lang="de-DE" sz="1300" dirty="0">
                <a:solidFill>
                  <a:schemeClr val="bg1"/>
                </a:solidFill>
                <a:latin typeface="Arial" panose="020B0604020202020204" pitchFamily="34" charset="0"/>
                <a:cs typeface="Arial" panose="020B0604020202020204" pitchFamily="34" charset="0"/>
                <a:sym typeface="Wingdings"/>
              </a:rPr>
              <a:t></a:t>
            </a:r>
            <a:r>
              <a:rPr lang="de-DE" sz="1300" dirty="0">
                <a:solidFill>
                  <a:schemeClr val="bg1"/>
                </a:solidFill>
                <a:latin typeface="Arial" panose="020B0604020202020204" pitchFamily="34" charset="0"/>
                <a:cs typeface="Arial" panose="020B0604020202020204" pitchFamily="34" charset="0"/>
              </a:rPr>
              <a:t>      den eigenen Lernprozess aktiv und zielorientiert zu gestalten</a:t>
            </a:r>
          </a:p>
          <a:p>
            <a:r>
              <a:rPr lang="de-DE" sz="1300" dirty="0">
                <a:solidFill>
                  <a:schemeClr val="bg1"/>
                </a:solidFill>
                <a:latin typeface="Arial" panose="020B0604020202020204" pitchFamily="34" charset="0"/>
                <a:cs typeface="Arial" panose="020B0604020202020204" pitchFamily="34" charset="0"/>
              </a:rPr>
              <a:t>… </a:t>
            </a:r>
            <a:r>
              <a:rPr lang="de-DE" sz="1300" b="1" dirty="0">
                <a:solidFill>
                  <a:schemeClr val="bg1"/>
                </a:solidFill>
                <a:latin typeface="Arial" panose="020B0604020202020204" pitchFamily="34" charset="0"/>
                <a:cs typeface="Arial" panose="020B0604020202020204" pitchFamily="34" charset="0"/>
              </a:rPr>
              <a:t>Lernen</a:t>
            </a:r>
            <a:r>
              <a:rPr lang="de-DE" sz="1300" dirty="0">
                <a:solidFill>
                  <a:schemeClr val="bg1"/>
                </a:solidFill>
                <a:latin typeface="Arial" panose="020B0604020202020204" pitchFamily="34" charset="0"/>
                <a:cs typeface="Arial" panose="020B0604020202020204" pitchFamily="34" charset="0"/>
              </a:rPr>
              <a:t> am RMB:</a:t>
            </a:r>
          </a:p>
          <a:p>
            <a:r>
              <a:rPr lang="de-DE" sz="1300" dirty="0">
                <a:solidFill>
                  <a:schemeClr val="bg1"/>
                </a:solidFill>
                <a:latin typeface="Arial" panose="020B0604020202020204" pitchFamily="34" charset="0"/>
                <a:cs typeface="Arial" panose="020B0604020202020204" pitchFamily="34" charset="0"/>
                <a:sym typeface="Wingdings"/>
              </a:rPr>
              <a:t></a:t>
            </a:r>
            <a:r>
              <a:rPr lang="de-DE" sz="1300" dirty="0">
                <a:solidFill>
                  <a:schemeClr val="bg1"/>
                </a:solidFill>
                <a:latin typeface="Arial" panose="020B0604020202020204" pitchFamily="34" charset="0"/>
                <a:cs typeface="Arial" panose="020B0604020202020204" pitchFamily="34" charset="0"/>
              </a:rPr>
              <a:t>      Verantwortung für den eigenen Lernprozess zu übernehmen</a:t>
            </a:r>
          </a:p>
          <a:p>
            <a:r>
              <a:rPr lang="de-DE" sz="1300" dirty="0">
                <a:solidFill>
                  <a:schemeClr val="bg1"/>
                </a:solidFill>
                <a:latin typeface="Arial" panose="020B0604020202020204" pitchFamily="34" charset="0"/>
                <a:cs typeface="Arial" panose="020B0604020202020204" pitchFamily="34" charset="0"/>
                <a:sym typeface="Wingdings"/>
              </a:rPr>
              <a:t></a:t>
            </a:r>
            <a:r>
              <a:rPr lang="de-DE" sz="1300" dirty="0">
                <a:solidFill>
                  <a:schemeClr val="bg1"/>
                </a:solidFill>
                <a:latin typeface="Arial" panose="020B0604020202020204" pitchFamily="34" charset="0"/>
                <a:cs typeface="Arial" panose="020B0604020202020204" pitchFamily="34" charset="0"/>
              </a:rPr>
              <a:t>      in gegenseitigem Respekt miteinander und voneinander zu lernen</a:t>
            </a:r>
          </a:p>
          <a:p>
            <a:r>
              <a:rPr lang="de-DE" sz="1300" dirty="0">
                <a:solidFill>
                  <a:schemeClr val="bg1"/>
                </a:solidFill>
                <a:latin typeface="Arial" panose="020B0604020202020204" pitchFamily="34" charset="0"/>
                <a:cs typeface="Arial" panose="020B0604020202020204" pitchFamily="34" charset="0"/>
                <a:sym typeface="Wingdings"/>
              </a:rPr>
              <a:t></a:t>
            </a:r>
            <a:r>
              <a:rPr lang="de-DE" sz="1300" dirty="0">
                <a:solidFill>
                  <a:schemeClr val="bg1"/>
                </a:solidFill>
                <a:latin typeface="Arial" panose="020B0604020202020204" pitchFamily="34" charset="0"/>
                <a:cs typeface="Arial" panose="020B0604020202020204" pitchFamily="34" charset="0"/>
              </a:rPr>
              <a:t>      ein Fundament für das lebenslange Lernen zu legen</a:t>
            </a:r>
          </a:p>
        </p:txBody>
      </p:sp>
      <p:grpSp>
        <p:nvGrpSpPr>
          <p:cNvPr id="13" name="Gruppieren 12"/>
          <p:cNvGrpSpPr/>
          <p:nvPr/>
        </p:nvGrpSpPr>
        <p:grpSpPr>
          <a:xfrm>
            <a:off x="5105388" y="3242475"/>
            <a:ext cx="1755429" cy="1696228"/>
            <a:chOff x="2531277" y="178149"/>
            <a:chExt cx="1588073" cy="1605775"/>
          </a:xfrm>
          <a:solidFill>
            <a:srgbClr val="4769BD"/>
          </a:solidFill>
        </p:grpSpPr>
        <p:sp>
          <p:nvSpPr>
            <p:cNvPr id="25" name="Form 24"/>
            <p:cNvSpPr/>
            <p:nvPr/>
          </p:nvSpPr>
          <p:spPr>
            <a:xfrm rot="20700000">
              <a:off x="2531277" y="178149"/>
              <a:ext cx="1588073" cy="1605775"/>
            </a:xfrm>
            <a:prstGeom prst="gear6">
              <a:avLst/>
            </a:prstGeom>
            <a:grpFill/>
            <a:ln>
              <a:solidFill>
                <a:srgbClr val="304986"/>
              </a:solidFill>
            </a:ln>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26" name="Form 4"/>
            <p:cNvSpPr/>
            <p:nvPr/>
          </p:nvSpPr>
          <p:spPr>
            <a:xfrm>
              <a:off x="2878538" y="709690"/>
              <a:ext cx="893551" cy="558125"/>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b="1" kern="1200" dirty="0">
                  <a:solidFill>
                    <a:schemeClr val="bg1"/>
                  </a:solidFill>
                  <a:hlinkClick r:id="rId8" action="ppaction://hlinkfile"/>
                </a:rPr>
                <a:t>Schul-sozial-arbeit</a:t>
              </a:r>
              <a:endParaRPr lang="de-DE" sz="1600" b="1" kern="1200" dirty="0">
                <a:solidFill>
                  <a:schemeClr val="bg1"/>
                </a:solidFill>
              </a:endParaRPr>
            </a:p>
          </p:txBody>
        </p:sp>
      </p:grpSp>
      <p:grpSp>
        <p:nvGrpSpPr>
          <p:cNvPr id="14" name="Gruppieren 13"/>
          <p:cNvGrpSpPr/>
          <p:nvPr/>
        </p:nvGrpSpPr>
        <p:grpSpPr>
          <a:xfrm rot="21310285">
            <a:off x="3599627" y="3159549"/>
            <a:ext cx="1584176" cy="1595947"/>
            <a:chOff x="1477525" y="2333320"/>
            <a:chExt cx="1552268" cy="1456346"/>
          </a:xfrm>
          <a:solidFill>
            <a:srgbClr val="7CB73B"/>
          </a:solidFill>
        </p:grpSpPr>
        <p:sp>
          <p:nvSpPr>
            <p:cNvPr id="23" name="Form 22"/>
            <p:cNvSpPr/>
            <p:nvPr/>
          </p:nvSpPr>
          <p:spPr>
            <a:xfrm rot="21329884">
              <a:off x="1477525" y="2333320"/>
              <a:ext cx="1552268" cy="1456346"/>
            </a:xfrm>
            <a:prstGeom prst="gear6">
              <a:avLst/>
            </a:prstGeom>
            <a:grpFill/>
            <a:ln>
              <a:solidFill>
                <a:srgbClr val="304986"/>
              </a:solidFill>
            </a:ln>
          </p:spPr>
          <p:style>
            <a:lnRef idx="2">
              <a:schemeClr val="lt1">
                <a:hueOff val="0"/>
                <a:satOff val="0"/>
                <a:lumOff val="0"/>
                <a:alphaOff val="0"/>
              </a:schemeClr>
            </a:lnRef>
            <a:fillRef idx="1">
              <a:scrgbClr r="0" g="0" b="0"/>
            </a:fillRef>
            <a:effectRef idx="0">
              <a:schemeClr val="accent3">
                <a:hueOff val="5625132"/>
                <a:satOff val="-8440"/>
                <a:lumOff val="-1373"/>
                <a:alphaOff val="0"/>
              </a:schemeClr>
            </a:effectRef>
            <a:fontRef idx="minor">
              <a:schemeClr val="lt1"/>
            </a:fontRef>
          </p:style>
        </p:sp>
        <p:sp>
          <p:nvSpPr>
            <p:cNvPr id="24" name="Form 4"/>
            <p:cNvSpPr/>
            <p:nvPr/>
          </p:nvSpPr>
          <p:spPr>
            <a:xfrm rot="289715">
              <a:off x="1785593" y="2765073"/>
              <a:ext cx="925294" cy="577815"/>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600" b="1" kern="1200" dirty="0" err="1" smtClean="0">
                  <a:solidFill>
                    <a:schemeClr val="bg1"/>
                  </a:solidFill>
                  <a:hlinkClick r:id="rId9" action="ppaction://hlinkfile"/>
                </a:rPr>
                <a:t>Koope</a:t>
              </a:r>
              <a:r>
                <a:rPr lang="de-DE" sz="1600" b="1" kern="1200" dirty="0" smtClean="0">
                  <a:solidFill>
                    <a:schemeClr val="bg1"/>
                  </a:solidFill>
                  <a:hlinkClick r:id="rId9" action="ppaction://hlinkfile"/>
                </a:rPr>
                <a:t>-rationen</a:t>
              </a:r>
              <a:endParaRPr lang="de-DE" sz="1600" b="1" kern="1200" dirty="0">
                <a:solidFill>
                  <a:schemeClr val="bg1"/>
                </a:solidFill>
              </a:endParaRPr>
            </a:p>
          </p:txBody>
        </p:sp>
      </p:grpSp>
      <p:grpSp>
        <p:nvGrpSpPr>
          <p:cNvPr id="15" name="Gruppieren 14"/>
          <p:cNvGrpSpPr/>
          <p:nvPr/>
        </p:nvGrpSpPr>
        <p:grpSpPr>
          <a:xfrm rot="20861727">
            <a:off x="218030" y="3122659"/>
            <a:ext cx="1654370" cy="1621714"/>
            <a:chOff x="1414425" y="1868649"/>
            <a:chExt cx="1552268" cy="1456346"/>
          </a:xfrm>
          <a:solidFill>
            <a:srgbClr val="7CB73B"/>
          </a:solidFill>
        </p:grpSpPr>
        <p:sp>
          <p:nvSpPr>
            <p:cNvPr id="21" name="Form 20"/>
            <p:cNvSpPr/>
            <p:nvPr/>
          </p:nvSpPr>
          <p:spPr>
            <a:xfrm>
              <a:off x="1414425" y="1868649"/>
              <a:ext cx="1552268" cy="1456346"/>
            </a:xfrm>
            <a:prstGeom prst="gear6">
              <a:avLst/>
            </a:prstGeom>
            <a:grpFill/>
            <a:ln>
              <a:solidFill>
                <a:srgbClr val="304986"/>
              </a:solidFill>
            </a:ln>
          </p:spPr>
          <p:style>
            <a:lnRef idx="2">
              <a:schemeClr val="lt1">
                <a:hueOff val="0"/>
                <a:satOff val="0"/>
                <a:lumOff val="0"/>
                <a:alphaOff val="0"/>
              </a:schemeClr>
            </a:lnRef>
            <a:fillRef idx="1">
              <a:scrgbClr r="0" g="0" b="0"/>
            </a:fillRef>
            <a:effectRef idx="0">
              <a:schemeClr val="accent3">
                <a:hueOff val="5625132"/>
                <a:satOff val="-8440"/>
                <a:lumOff val="-1373"/>
                <a:alphaOff val="0"/>
              </a:schemeClr>
            </a:effectRef>
            <a:fontRef idx="minor">
              <a:schemeClr val="lt1"/>
            </a:fontRef>
          </p:style>
        </p:sp>
        <p:sp>
          <p:nvSpPr>
            <p:cNvPr id="22" name="Form 4"/>
            <p:cNvSpPr/>
            <p:nvPr/>
          </p:nvSpPr>
          <p:spPr>
            <a:xfrm rot="703598">
              <a:off x="1795008" y="2237504"/>
              <a:ext cx="791102" cy="71863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600" b="1" kern="1200" dirty="0">
                  <a:solidFill>
                    <a:schemeClr val="bg1"/>
                  </a:solidFill>
                  <a:hlinkClick r:id="rId10" action="ppaction://hlinkfile"/>
                </a:rPr>
                <a:t>Schüler-</a:t>
              </a:r>
              <a:r>
                <a:rPr lang="de-DE" sz="1600" b="1" kern="1200" dirty="0" err="1">
                  <a:solidFill>
                    <a:schemeClr val="bg1"/>
                  </a:solidFill>
                  <a:hlinkClick r:id="rId10" action="ppaction://hlinkfile"/>
                </a:rPr>
                <a:t>ver</a:t>
              </a:r>
              <a:r>
                <a:rPr lang="de-DE" sz="1600" b="1" kern="1200" dirty="0">
                  <a:solidFill>
                    <a:schemeClr val="bg1"/>
                  </a:solidFill>
                  <a:hlinkClick r:id="rId10" action="ppaction://hlinkfile"/>
                </a:rPr>
                <a:t>-</a:t>
              </a:r>
              <a:r>
                <a:rPr lang="de-DE" sz="1600" b="1" kern="1200" dirty="0" err="1">
                  <a:solidFill>
                    <a:schemeClr val="bg1"/>
                  </a:solidFill>
                  <a:hlinkClick r:id="rId10" action="ppaction://hlinkfile"/>
                </a:rPr>
                <a:t>tretung</a:t>
              </a:r>
              <a:endParaRPr lang="de-DE" sz="1600" b="1" kern="1200" dirty="0">
                <a:solidFill>
                  <a:schemeClr val="bg1"/>
                </a:solidFill>
              </a:endParaRPr>
            </a:p>
          </p:txBody>
        </p:sp>
      </p:grpSp>
      <p:grpSp>
        <p:nvGrpSpPr>
          <p:cNvPr id="16" name="Gruppieren 15"/>
          <p:cNvGrpSpPr/>
          <p:nvPr/>
        </p:nvGrpSpPr>
        <p:grpSpPr>
          <a:xfrm rot="754546">
            <a:off x="791343" y="4543765"/>
            <a:ext cx="1656241" cy="1668561"/>
            <a:chOff x="2531278" y="62191"/>
            <a:chExt cx="1588073" cy="1605775"/>
          </a:xfrm>
          <a:solidFill>
            <a:schemeClr val="bg1">
              <a:lumMod val="50000"/>
            </a:schemeClr>
          </a:solidFill>
        </p:grpSpPr>
        <p:sp>
          <p:nvSpPr>
            <p:cNvPr id="19" name="Form 18"/>
            <p:cNvSpPr/>
            <p:nvPr/>
          </p:nvSpPr>
          <p:spPr>
            <a:xfrm rot="20700000">
              <a:off x="2531278" y="62191"/>
              <a:ext cx="1588073" cy="1605775"/>
            </a:xfrm>
            <a:prstGeom prst="gear6">
              <a:avLst/>
            </a:prstGeom>
            <a:grpFill/>
            <a:ln>
              <a:solidFill>
                <a:srgbClr val="304986"/>
              </a:solidFill>
            </a:ln>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20" name="Form 4"/>
            <p:cNvSpPr/>
            <p:nvPr/>
          </p:nvSpPr>
          <p:spPr>
            <a:xfrm rot="20845454">
              <a:off x="2878538" y="687650"/>
              <a:ext cx="893551" cy="439680"/>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b="1" kern="1200" dirty="0">
                  <a:solidFill>
                    <a:schemeClr val="bg1"/>
                  </a:solidFill>
                  <a:hlinkClick r:id="rId11" action="ppaction://hlinkfile"/>
                </a:rPr>
                <a:t>Offenes Lern- und Arbeits-zentrum</a:t>
              </a:r>
              <a:endParaRPr lang="de-DE" sz="1600" b="1" kern="1200" dirty="0">
                <a:solidFill>
                  <a:schemeClr val="bg1"/>
                </a:solidFill>
              </a:endParaRPr>
            </a:p>
          </p:txBody>
        </p:sp>
      </p:grpSp>
      <p:grpSp>
        <p:nvGrpSpPr>
          <p:cNvPr id="27" name="Gruppieren 26"/>
          <p:cNvGrpSpPr/>
          <p:nvPr/>
        </p:nvGrpSpPr>
        <p:grpSpPr>
          <a:xfrm>
            <a:off x="2222927" y="3809110"/>
            <a:ext cx="1656241" cy="1668561"/>
            <a:chOff x="2531278" y="62191"/>
            <a:chExt cx="1588073" cy="1605775"/>
          </a:xfrm>
          <a:solidFill>
            <a:schemeClr val="bg1">
              <a:lumMod val="50000"/>
            </a:schemeClr>
          </a:solidFill>
        </p:grpSpPr>
        <p:sp>
          <p:nvSpPr>
            <p:cNvPr id="28" name="Form 27"/>
            <p:cNvSpPr/>
            <p:nvPr/>
          </p:nvSpPr>
          <p:spPr>
            <a:xfrm rot="20700000">
              <a:off x="2531278" y="62191"/>
              <a:ext cx="1588073" cy="1605775"/>
            </a:xfrm>
            <a:prstGeom prst="gear6">
              <a:avLst/>
            </a:prstGeom>
            <a:grpFill/>
            <a:ln>
              <a:solidFill>
                <a:srgbClr val="304986"/>
              </a:solidFill>
            </a:ln>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29" name="Form 4"/>
            <p:cNvSpPr/>
            <p:nvPr/>
          </p:nvSpPr>
          <p:spPr>
            <a:xfrm>
              <a:off x="2878538" y="687650"/>
              <a:ext cx="893551" cy="439680"/>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b="1" kern="1200" dirty="0">
                  <a:solidFill>
                    <a:schemeClr val="bg1"/>
                  </a:solidFill>
                  <a:hlinkClick r:id="rId12" action="ppaction://hlinkfile"/>
                </a:rPr>
                <a:t>Selbst-ständiges Lernen</a:t>
              </a:r>
              <a:endParaRPr lang="de-DE" sz="1600" b="1" kern="1200" dirty="0">
                <a:solidFill>
                  <a:schemeClr val="bg1"/>
                </a:solidFill>
              </a:endParaRPr>
            </a:p>
          </p:txBody>
        </p:sp>
      </p:grpSp>
      <p:grpSp>
        <p:nvGrpSpPr>
          <p:cNvPr id="30" name="Gruppieren 29"/>
          <p:cNvGrpSpPr/>
          <p:nvPr/>
        </p:nvGrpSpPr>
        <p:grpSpPr>
          <a:xfrm rot="634851">
            <a:off x="3327581" y="4898043"/>
            <a:ext cx="1668561" cy="1656241"/>
            <a:chOff x="2386775" y="122456"/>
            <a:chExt cx="1599886" cy="1593919"/>
          </a:xfrm>
          <a:solidFill>
            <a:schemeClr val="bg1">
              <a:lumMod val="50000"/>
            </a:schemeClr>
          </a:solidFill>
        </p:grpSpPr>
        <p:sp>
          <p:nvSpPr>
            <p:cNvPr id="31" name="Form 30"/>
            <p:cNvSpPr/>
            <p:nvPr/>
          </p:nvSpPr>
          <p:spPr>
            <a:xfrm rot="17676886">
              <a:off x="2389758" y="119473"/>
              <a:ext cx="1593919" cy="1599886"/>
            </a:xfrm>
            <a:prstGeom prst="gear6">
              <a:avLst/>
            </a:prstGeom>
            <a:grpFill/>
            <a:ln>
              <a:solidFill>
                <a:srgbClr val="304986"/>
              </a:solidFill>
            </a:ln>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32" name="Form 4"/>
            <p:cNvSpPr/>
            <p:nvPr/>
          </p:nvSpPr>
          <p:spPr>
            <a:xfrm rot="20965149">
              <a:off x="2761983" y="707589"/>
              <a:ext cx="893551" cy="439680"/>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b="1" kern="1200" dirty="0">
                  <a:solidFill>
                    <a:schemeClr val="bg1"/>
                  </a:solidFill>
                  <a:hlinkClick r:id="rId13" action="ppaction://hlinkfile"/>
                </a:rPr>
                <a:t>Fremd-sprachen-assistent/ - innen</a:t>
              </a:r>
              <a:endParaRPr lang="de-DE" sz="1600" b="1" kern="1200" dirty="0">
                <a:solidFill>
                  <a:schemeClr val="bg1"/>
                </a:solidFill>
              </a:endParaRPr>
            </a:p>
          </p:txBody>
        </p:sp>
      </p:grpSp>
      <p:grpSp>
        <p:nvGrpSpPr>
          <p:cNvPr id="33" name="Gruppieren 32"/>
          <p:cNvGrpSpPr/>
          <p:nvPr/>
        </p:nvGrpSpPr>
        <p:grpSpPr>
          <a:xfrm>
            <a:off x="7267744" y="3801026"/>
            <a:ext cx="1656241" cy="1668561"/>
            <a:chOff x="2531278" y="62191"/>
            <a:chExt cx="1588073" cy="1605775"/>
          </a:xfrm>
          <a:solidFill>
            <a:srgbClr val="4769BD"/>
          </a:solidFill>
        </p:grpSpPr>
        <p:sp>
          <p:nvSpPr>
            <p:cNvPr id="34" name="Form 33"/>
            <p:cNvSpPr/>
            <p:nvPr/>
          </p:nvSpPr>
          <p:spPr>
            <a:xfrm rot="20700000">
              <a:off x="2531278" y="62191"/>
              <a:ext cx="1588073" cy="1605775"/>
            </a:xfrm>
            <a:prstGeom prst="gear6">
              <a:avLst/>
            </a:prstGeom>
            <a:grpFill/>
            <a:ln>
              <a:solidFill>
                <a:srgbClr val="304986"/>
              </a:solidFill>
            </a:ln>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35" name="Form 4"/>
            <p:cNvSpPr/>
            <p:nvPr/>
          </p:nvSpPr>
          <p:spPr>
            <a:xfrm>
              <a:off x="2878538" y="687650"/>
              <a:ext cx="893551" cy="439680"/>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b="1" kern="1200" dirty="0">
                  <a:solidFill>
                    <a:schemeClr val="bg1"/>
                  </a:solidFill>
                  <a:hlinkClick r:id="rId14" action="ppaction://hlinkfile"/>
                </a:rPr>
                <a:t>Krisen-team</a:t>
              </a:r>
              <a:endParaRPr lang="de-DE" sz="1600" b="1" kern="1200" dirty="0">
                <a:solidFill>
                  <a:schemeClr val="bg1"/>
                </a:solidFill>
              </a:endParaRPr>
            </a:p>
          </p:txBody>
        </p:sp>
      </p:grpSp>
      <p:grpSp>
        <p:nvGrpSpPr>
          <p:cNvPr id="36" name="Gruppieren 35"/>
          <p:cNvGrpSpPr/>
          <p:nvPr/>
        </p:nvGrpSpPr>
        <p:grpSpPr>
          <a:xfrm rot="21297438">
            <a:off x="5947340" y="4608812"/>
            <a:ext cx="1656241" cy="1668561"/>
            <a:chOff x="2531278" y="62191"/>
            <a:chExt cx="1588073" cy="1605775"/>
          </a:xfrm>
          <a:solidFill>
            <a:srgbClr val="4769BD"/>
          </a:solidFill>
        </p:grpSpPr>
        <p:sp>
          <p:nvSpPr>
            <p:cNvPr id="37" name="Form 36"/>
            <p:cNvSpPr/>
            <p:nvPr/>
          </p:nvSpPr>
          <p:spPr>
            <a:xfrm rot="20700000">
              <a:off x="2531278" y="62191"/>
              <a:ext cx="1588073" cy="1605775"/>
            </a:xfrm>
            <a:prstGeom prst="gear6">
              <a:avLst/>
            </a:prstGeom>
            <a:grpFill/>
            <a:ln>
              <a:solidFill>
                <a:srgbClr val="304986"/>
              </a:solidFill>
            </a:ln>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38" name="Form 4"/>
            <p:cNvSpPr/>
            <p:nvPr/>
          </p:nvSpPr>
          <p:spPr>
            <a:xfrm rot="302562">
              <a:off x="2878538" y="687650"/>
              <a:ext cx="893551" cy="439680"/>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b="1" kern="1200" dirty="0">
                  <a:solidFill>
                    <a:schemeClr val="bg1"/>
                  </a:solidFill>
                  <a:hlinkClick r:id="rId15" action="ppaction://hlinkfile"/>
                </a:rPr>
                <a:t>Gesund-</a:t>
              </a:r>
              <a:r>
                <a:rPr lang="de-DE" sz="1600" b="1" kern="1200" dirty="0" err="1">
                  <a:solidFill>
                    <a:schemeClr val="bg1"/>
                  </a:solidFill>
                  <a:hlinkClick r:id="rId15" action="ppaction://hlinkfile"/>
                </a:rPr>
                <a:t>heits</a:t>
              </a:r>
              <a:r>
                <a:rPr lang="de-DE" sz="1600" b="1" kern="1200" dirty="0">
                  <a:solidFill>
                    <a:schemeClr val="bg1"/>
                  </a:solidFill>
                  <a:hlinkClick r:id="rId15" action="ppaction://hlinkfile"/>
                </a:rPr>
                <a:t>-manage-</a:t>
              </a:r>
              <a:r>
                <a:rPr lang="de-DE" sz="1600" b="1" kern="1200" dirty="0" err="1">
                  <a:solidFill>
                    <a:schemeClr val="bg1"/>
                  </a:solidFill>
                  <a:hlinkClick r:id="rId15" action="ppaction://hlinkfile"/>
                </a:rPr>
                <a:t>ment</a:t>
              </a:r>
              <a:endParaRPr lang="de-DE" sz="1600" b="1" kern="1200" dirty="0">
                <a:solidFill>
                  <a:schemeClr val="bg1"/>
                </a:solidFill>
              </a:endParaRPr>
            </a:p>
          </p:txBody>
        </p:sp>
      </p:grpSp>
      <p:sp>
        <p:nvSpPr>
          <p:cNvPr id="39" name="Abgerundete rechteckige Legende 38"/>
          <p:cNvSpPr/>
          <p:nvPr/>
        </p:nvSpPr>
        <p:spPr>
          <a:xfrm>
            <a:off x="7505808" y="2752213"/>
            <a:ext cx="1545677" cy="740893"/>
          </a:xfrm>
          <a:prstGeom prst="wedgeRoundRectCallout">
            <a:avLst>
              <a:gd name="adj1" fmla="val 12419"/>
              <a:gd name="adj2" fmla="val 61852"/>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C00000"/>
                </a:solidFill>
              </a:rPr>
              <a:t>Klicken Sie auf die einzelnen Zahnräder und erfahren Sie mehr …</a:t>
            </a:r>
          </a:p>
        </p:txBody>
      </p:sp>
      <p:pic>
        <p:nvPicPr>
          <p:cNvPr id="40" name="Grafik 39"/>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07504" y="6212549"/>
            <a:ext cx="1912035" cy="587497"/>
          </a:xfrm>
          <a:prstGeom prst="rect">
            <a:avLst/>
          </a:prstGeom>
        </p:spPr>
      </p:pic>
      <p:grpSp>
        <p:nvGrpSpPr>
          <p:cNvPr id="41" name="Gruppieren 40"/>
          <p:cNvGrpSpPr/>
          <p:nvPr/>
        </p:nvGrpSpPr>
        <p:grpSpPr>
          <a:xfrm>
            <a:off x="72939" y="456203"/>
            <a:ext cx="2185787" cy="2152108"/>
            <a:chOff x="2531277" y="178149"/>
            <a:chExt cx="1588073" cy="1605775"/>
          </a:xfrm>
          <a:solidFill>
            <a:srgbClr val="4769BD"/>
          </a:solidFill>
        </p:grpSpPr>
        <p:sp>
          <p:nvSpPr>
            <p:cNvPr id="42" name="Form 41"/>
            <p:cNvSpPr/>
            <p:nvPr/>
          </p:nvSpPr>
          <p:spPr>
            <a:xfrm rot="20700000">
              <a:off x="2531277" y="178149"/>
              <a:ext cx="1588073" cy="1605775"/>
            </a:xfrm>
            <a:prstGeom prst="gear6">
              <a:avLst/>
            </a:prstGeom>
            <a:solidFill>
              <a:srgbClr val="304986"/>
            </a:solidFill>
            <a:ln>
              <a:solidFill>
                <a:srgbClr val="304986"/>
              </a:solidFill>
            </a:ln>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43" name="Form 4"/>
            <p:cNvSpPr/>
            <p:nvPr/>
          </p:nvSpPr>
          <p:spPr>
            <a:xfrm>
              <a:off x="2878538" y="709690"/>
              <a:ext cx="893551" cy="558125"/>
            </a:xfrm>
            <a:prstGeom prst="rect">
              <a:avLst/>
            </a:prstGeom>
            <a:no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b="1" kern="1200" dirty="0" smtClean="0">
                  <a:solidFill>
                    <a:schemeClr val="bg1"/>
                  </a:solidFill>
                </a:rPr>
                <a:t>Leben</a:t>
              </a:r>
            </a:p>
            <a:p>
              <a:pPr lvl="0" algn="ctr" defTabSz="711200">
                <a:lnSpc>
                  <a:spcPct val="90000"/>
                </a:lnSpc>
                <a:spcBef>
                  <a:spcPct val="0"/>
                </a:spcBef>
                <a:spcAft>
                  <a:spcPct val="35000"/>
                </a:spcAft>
              </a:pPr>
              <a:r>
                <a:rPr lang="de-DE" b="1" dirty="0" smtClean="0">
                  <a:solidFill>
                    <a:schemeClr val="bg1"/>
                  </a:solidFill>
                </a:rPr>
                <a:t>Leisten</a:t>
              </a:r>
            </a:p>
            <a:p>
              <a:pPr lvl="0" algn="ctr" defTabSz="711200">
                <a:lnSpc>
                  <a:spcPct val="90000"/>
                </a:lnSpc>
                <a:spcBef>
                  <a:spcPct val="0"/>
                </a:spcBef>
                <a:spcAft>
                  <a:spcPct val="35000"/>
                </a:spcAft>
              </a:pPr>
              <a:r>
                <a:rPr lang="de-DE" b="1" kern="1200" dirty="0" smtClean="0">
                  <a:solidFill>
                    <a:schemeClr val="bg1"/>
                  </a:solidFill>
                </a:rPr>
                <a:t>Lernen</a:t>
              </a:r>
              <a:endParaRPr lang="de-DE" b="1" kern="1200" dirty="0">
                <a:solidFill>
                  <a:schemeClr val="bg1"/>
                </a:solidFill>
              </a:endParaRPr>
            </a:p>
          </p:txBody>
        </p:sp>
      </p:grpSp>
    </p:spTree>
    <p:extLst>
      <p:ext uri="{BB962C8B-B14F-4D97-AF65-F5344CB8AC3E}">
        <p14:creationId xmlns:p14="http://schemas.microsoft.com/office/powerpoint/2010/main" val="2304601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4215555584"/>
              </p:ext>
            </p:extLst>
          </p:nvPr>
        </p:nvGraphicFramePr>
        <p:xfrm>
          <a:off x="1405657" y="-773967"/>
          <a:ext cx="8784976"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feil nach links 4">
            <a:hlinkClick r:id="rId7" action="ppaction://hlinksldjump"/>
          </p:cNvPr>
          <p:cNvSpPr/>
          <p:nvPr/>
        </p:nvSpPr>
        <p:spPr>
          <a:xfrm>
            <a:off x="152275" y="140979"/>
            <a:ext cx="432048" cy="360040"/>
          </a:xfrm>
          <a:prstGeom prst="leftArrow">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467544" y="1124744"/>
            <a:ext cx="1224136" cy="923330"/>
          </a:xfrm>
          <a:prstGeom prst="rect">
            <a:avLst/>
          </a:prstGeom>
          <a:noFill/>
        </p:spPr>
        <p:txBody>
          <a:bodyPr wrap="square" rtlCol="0">
            <a:spAutoFit/>
          </a:bodyPr>
          <a:lstStyle/>
          <a:p>
            <a:pPr lvl="0" algn="ctr"/>
            <a:r>
              <a:rPr lang="de-DE" b="1" dirty="0">
                <a:solidFill>
                  <a:schemeClr val="bg1"/>
                </a:solidFill>
              </a:rPr>
              <a:t>Leben</a:t>
            </a:r>
            <a:r>
              <a:rPr lang="de-DE" b="1" dirty="0">
                <a:solidFill>
                  <a:srgbClr val="002060"/>
                </a:solidFill>
              </a:rPr>
              <a:t>, </a:t>
            </a:r>
          </a:p>
          <a:p>
            <a:pPr lvl="0" algn="ctr"/>
            <a:r>
              <a:rPr lang="de-DE" b="1" dirty="0">
                <a:solidFill>
                  <a:schemeClr val="bg1"/>
                </a:solidFill>
              </a:rPr>
              <a:t>Leisten, </a:t>
            </a:r>
          </a:p>
          <a:p>
            <a:pPr lvl="0" algn="ctr"/>
            <a:r>
              <a:rPr lang="de-DE" b="1" dirty="0">
                <a:solidFill>
                  <a:schemeClr val="bg1"/>
                </a:solidFill>
              </a:rPr>
              <a:t>Lernen</a:t>
            </a:r>
            <a:endParaRPr lang="de-DE" sz="2800" b="1" dirty="0">
              <a:solidFill>
                <a:schemeClr val="bg1"/>
              </a:solidFill>
            </a:endParaRPr>
          </a:p>
        </p:txBody>
      </p:sp>
      <p:sp>
        <p:nvSpPr>
          <p:cNvPr id="8" name="Textfeld 7"/>
          <p:cNvSpPr txBox="1"/>
          <p:nvPr/>
        </p:nvSpPr>
        <p:spPr>
          <a:xfrm>
            <a:off x="2544252" y="405655"/>
            <a:ext cx="6264696" cy="2062103"/>
          </a:xfrm>
          <a:prstGeom prst="rect">
            <a:avLst/>
          </a:prstGeom>
          <a:solidFill>
            <a:srgbClr val="7CB73B"/>
          </a:solidFill>
          <a:ln>
            <a:noFill/>
          </a:ln>
        </p:spPr>
        <p:txBody>
          <a:bodyPr wrap="square" rtlCol="0">
            <a:spAutoFit/>
          </a:bodyPr>
          <a:lstStyle/>
          <a:p>
            <a:pPr lvl="0" algn="just"/>
            <a:r>
              <a:rPr lang="de-DE" sz="1600" b="1" dirty="0">
                <a:solidFill>
                  <a:schemeClr val="bg1"/>
                </a:solidFill>
                <a:latin typeface="Arial" panose="020B0604020202020204" pitchFamily="34" charset="0"/>
                <a:cs typeface="Arial" panose="020B0604020202020204" pitchFamily="34" charset="0"/>
              </a:rPr>
              <a:t>BERUFLICHKEIT</a:t>
            </a:r>
          </a:p>
          <a:p>
            <a:pPr algn="just"/>
            <a:r>
              <a:rPr lang="de-DE" sz="1600" dirty="0">
                <a:solidFill>
                  <a:schemeClr val="bg1"/>
                </a:solidFill>
                <a:latin typeface="Arial" panose="020B0604020202020204" pitchFamily="34" charset="0"/>
                <a:cs typeface="Arial" panose="020B0604020202020204" pitchFamily="34" charset="0"/>
              </a:rPr>
              <a:t>Unser Anspruch ist es, dass unsere Schülerinnen und Schüler im Laufe ihrer Schulzeit am RMB eine umfassende Berufsorientierung erhalten, die es ihnen ermöglicht, eine realistische Anschlussperspektive in Ausbildung, Studium oder Erwerbsleben zu entwickeln.</a:t>
            </a:r>
          </a:p>
          <a:p>
            <a:pPr algn="just"/>
            <a:r>
              <a:rPr lang="de-DE" sz="1600" dirty="0">
                <a:solidFill>
                  <a:schemeClr val="bg1"/>
                </a:solidFill>
                <a:latin typeface="Arial" panose="020B0604020202020204" pitchFamily="34" charset="0"/>
                <a:cs typeface="Arial" panose="020B0604020202020204" pitchFamily="34" charset="0"/>
              </a:rPr>
              <a:t>Sie können auf dieser Basis eigenverantwortlich begründete Entscheidungen über ihre Lebensplanung treffen.</a:t>
            </a:r>
          </a:p>
        </p:txBody>
      </p:sp>
      <p:grpSp>
        <p:nvGrpSpPr>
          <p:cNvPr id="13" name="Gruppieren 12"/>
          <p:cNvGrpSpPr/>
          <p:nvPr/>
        </p:nvGrpSpPr>
        <p:grpSpPr>
          <a:xfrm>
            <a:off x="475813" y="3073832"/>
            <a:ext cx="2135723" cy="2089198"/>
            <a:chOff x="2531277" y="178149"/>
            <a:chExt cx="1588073" cy="1605775"/>
          </a:xfrm>
          <a:solidFill>
            <a:schemeClr val="bg1">
              <a:lumMod val="50000"/>
            </a:schemeClr>
          </a:solidFill>
        </p:grpSpPr>
        <p:sp>
          <p:nvSpPr>
            <p:cNvPr id="25" name="Form 24"/>
            <p:cNvSpPr/>
            <p:nvPr/>
          </p:nvSpPr>
          <p:spPr>
            <a:xfrm rot="20700000">
              <a:off x="2531277" y="178149"/>
              <a:ext cx="1588073" cy="1605775"/>
            </a:xfrm>
            <a:prstGeom prst="gear6">
              <a:avLst/>
            </a:prstGeom>
            <a:grpFill/>
            <a:ln>
              <a:solidFill>
                <a:srgbClr val="96B46E"/>
              </a:solidFill>
            </a:ln>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26" name="Form 4"/>
            <p:cNvSpPr/>
            <p:nvPr/>
          </p:nvSpPr>
          <p:spPr>
            <a:xfrm>
              <a:off x="2878538" y="709690"/>
              <a:ext cx="893551" cy="558125"/>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b="1" kern="1200" dirty="0">
                  <a:solidFill>
                    <a:schemeClr val="bg1"/>
                  </a:solidFill>
                  <a:hlinkClick r:id="rId8" action="ppaction://hlinkfile"/>
                </a:rPr>
                <a:t>Beratung</a:t>
              </a:r>
              <a:endParaRPr lang="de-DE" sz="1600" b="1" kern="1200" dirty="0">
                <a:solidFill>
                  <a:schemeClr val="bg1"/>
                </a:solidFill>
              </a:endParaRPr>
            </a:p>
          </p:txBody>
        </p:sp>
      </p:grpSp>
      <p:grpSp>
        <p:nvGrpSpPr>
          <p:cNvPr id="14" name="Gruppieren 13"/>
          <p:cNvGrpSpPr/>
          <p:nvPr/>
        </p:nvGrpSpPr>
        <p:grpSpPr>
          <a:xfrm rot="21310285">
            <a:off x="5044697" y="5030590"/>
            <a:ext cx="1584176" cy="1595947"/>
            <a:chOff x="1477525" y="2333320"/>
            <a:chExt cx="1552268" cy="1456346"/>
          </a:xfrm>
          <a:solidFill>
            <a:srgbClr val="4769BD"/>
          </a:solidFill>
        </p:grpSpPr>
        <p:sp>
          <p:nvSpPr>
            <p:cNvPr id="23" name="Form 22"/>
            <p:cNvSpPr/>
            <p:nvPr/>
          </p:nvSpPr>
          <p:spPr>
            <a:xfrm rot="21329884">
              <a:off x="1477525" y="2333320"/>
              <a:ext cx="1552268" cy="1456346"/>
            </a:xfrm>
            <a:prstGeom prst="gear6">
              <a:avLst/>
            </a:prstGeom>
            <a:grpFill/>
            <a:ln>
              <a:solidFill>
                <a:srgbClr val="96B46E"/>
              </a:solidFill>
            </a:ln>
          </p:spPr>
          <p:style>
            <a:lnRef idx="2">
              <a:schemeClr val="lt1">
                <a:hueOff val="0"/>
                <a:satOff val="0"/>
                <a:lumOff val="0"/>
                <a:alphaOff val="0"/>
              </a:schemeClr>
            </a:lnRef>
            <a:fillRef idx="1">
              <a:scrgbClr r="0" g="0" b="0"/>
            </a:fillRef>
            <a:effectRef idx="0">
              <a:schemeClr val="accent3">
                <a:hueOff val="5625132"/>
                <a:satOff val="-8440"/>
                <a:lumOff val="-1373"/>
                <a:alphaOff val="0"/>
              </a:schemeClr>
            </a:effectRef>
            <a:fontRef idx="minor">
              <a:schemeClr val="lt1"/>
            </a:fontRef>
          </p:style>
        </p:sp>
        <p:sp>
          <p:nvSpPr>
            <p:cNvPr id="24" name="Form 4"/>
            <p:cNvSpPr/>
            <p:nvPr/>
          </p:nvSpPr>
          <p:spPr>
            <a:xfrm rot="289715">
              <a:off x="1785593" y="2765073"/>
              <a:ext cx="925294" cy="577815"/>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600" b="1" kern="1200" dirty="0">
                  <a:solidFill>
                    <a:schemeClr val="bg1"/>
                  </a:solidFill>
                </a:rPr>
                <a:t>… mit Real-schulen</a:t>
              </a:r>
            </a:p>
          </p:txBody>
        </p:sp>
      </p:grpSp>
      <p:grpSp>
        <p:nvGrpSpPr>
          <p:cNvPr id="16" name="Gruppieren 15"/>
          <p:cNvGrpSpPr/>
          <p:nvPr/>
        </p:nvGrpSpPr>
        <p:grpSpPr>
          <a:xfrm>
            <a:off x="2043355" y="4132389"/>
            <a:ext cx="2203717" cy="2017138"/>
            <a:chOff x="2531278" y="62191"/>
            <a:chExt cx="1588073" cy="1605775"/>
          </a:xfrm>
          <a:solidFill>
            <a:srgbClr val="304986"/>
          </a:solidFill>
        </p:grpSpPr>
        <p:sp>
          <p:nvSpPr>
            <p:cNvPr id="19" name="Form 18"/>
            <p:cNvSpPr/>
            <p:nvPr/>
          </p:nvSpPr>
          <p:spPr>
            <a:xfrm rot="20700000">
              <a:off x="2531278" y="62191"/>
              <a:ext cx="1588073" cy="1605775"/>
            </a:xfrm>
            <a:prstGeom prst="gear6">
              <a:avLst/>
            </a:prstGeom>
            <a:grpFill/>
            <a:ln>
              <a:solidFill>
                <a:srgbClr val="96B46E"/>
              </a:solidFill>
            </a:ln>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20" name="Form 4"/>
            <p:cNvSpPr/>
            <p:nvPr/>
          </p:nvSpPr>
          <p:spPr>
            <a:xfrm>
              <a:off x="2878538" y="687650"/>
              <a:ext cx="893551" cy="439680"/>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b="1" kern="1200" dirty="0" err="1">
                  <a:solidFill>
                    <a:schemeClr val="bg1"/>
                  </a:solidFill>
                  <a:hlinkClick r:id="rId9" action="ppaction://hlinkfile"/>
                </a:rPr>
                <a:t>Koopera-tionen</a:t>
              </a:r>
              <a:r>
                <a:rPr lang="de-DE" sz="1600" b="1" kern="1200" dirty="0">
                  <a:solidFill>
                    <a:schemeClr val="bg1"/>
                  </a:solidFill>
                  <a:hlinkClick r:id="rId9" action="ppaction://hlinkfile"/>
                </a:rPr>
                <a:t> …</a:t>
              </a:r>
              <a:endParaRPr lang="de-DE" sz="1600" b="1" kern="1200" dirty="0">
                <a:solidFill>
                  <a:schemeClr val="bg1"/>
                </a:solidFill>
              </a:endParaRPr>
            </a:p>
          </p:txBody>
        </p:sp>
      </p:grpSp>
      <p:grpSp>
        <p:nvGrpSpPr>
          <p:cNvPr id="27" name="Gruppieren 26"/>
          <p:cNvGrpSpPr/>
          <p:nvPr/>
        </p:nvGrpSpPr>
        <p:grpSpPr>
          <a:xfrm>
            <a:off x="3832648" y="3512290"/>
            <a:ext cx="1656241" cy="1668561"/>
            <a:chOff x="2686699" y="-605248"/>
            <a:chExt cx="1588073" cy="1605775"/>
          </a:xfrm>
          <a:solidFill>
            <a:srgbClr val="4769BD"/>
          </a:solidFill>
        </p:grpSpPr>
        <p:sp>
          <p:nvSpPr>
            <p:cNvPr id="28" name="Form 27"/>
            <p:cNvSpPr/>
            <p:nvPr/>
          </p:nvSpPr>
          <p:spPr>
            <a:xfrm rot="20700000">
              <a:off x="2686699" y="-605248"/>
              <a:ext cx="1588073" cy="1605775"/>
            </a:xfrm>
            <a:prstGeom prst="gear6">
              <a:avLst/>
            </a:prstGeom>
            <a:grpFill/>
            <a:ln>
              <a:solidFill>
                <a:srgbClr val="96B46E"/>
              </a:solidFill>
            </a:ln>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29" name="Form 4"/>
            <p:cNvSpPr/>
            <p:nvPr/>
          </p:nvSpPr>
          <p:spPr>
            <a:xfrm>
              <a:off x="3033961" y="55140"/>
              <a:ext cx="893551" cy="439680"/>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b="1" dirty="0">
                  <a:solidFill>
                    <a:schemeClr val="bg1"/>
                  </a:solidFill>
                </a:rPr>
                <a:t>… m</a:t>
              </a:r>
              <a:r>
                <a:rPr lang="de-DE" sz="1600" b="1" kern="1200" dirty="0">
                  <a:solidFill>
                    <a:schemeClr val="bg1"/>
                  </a:solidFill>
                </a:rPr>
                <a:t>it Unternehmen der Region</a:t>
              </a:r>
            </a:p>
          </p:txBody>
        </p:sp>
      </p:grpSp>
      <p:grpSp>
        <p:nvGrpSpPr>
          <p:cNvPr id="30" name="Gruppieren 29"/>
          <p:cNvGrpSpPr/>
          <p:nvPr/>
        </p:nvGrpSpPr>
        <p:grpSpPr>
          <a:xfrm rot="634851">
            <a:off x="6508337" y="4375121"/>
            <a:ext cx="1656241" cy="1668561"/>
            <a:chOff x="2621594" y="54418"/>
            <a:chExt cx="1588073" cy="1605775"/>
          </a:xfrm>
          <a:solidFill>
            <a:srgbClr val="4769BD"/>
          </a:solidFill>
        </p:grpSpPr>
        <p:sp>
          <p:nvSpPr>
            <p:cNvPr id="31" name="Form 30"/>
            <p:cNvSpPr/>
            <p:nvPr/>
          </p:nvSpPr>
          <p:spPr>
            <a:xfrm rot="20700000">
              <a:off x="2621594" y="54418"/>
              <a:ext cx="1588073" cy="1605775"/>
            </a:xfrm>
            <a:prstGeom prst="gear6">
              <a:avLst/>
            </a:prstGeom>
            <a:grpFill/>
            <a:ln>
              <a:solidFill>
                <a:srgbClr val="96B46E"/>
              </a:solidFill>
            </a:ln>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32" name="Form 4"/>
            <p:cNvSpPr/>
            <p:nvPr/>
          </p:nvSpPr>
          <p:spPr>
            <a:xfrm rot="20965149">
              <a:off x="2873820" y="573366"/>
              <a:ext cx="1069606" cy="601183"/>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b="1" kern="1200" dirty="0">
                  <a:solidFill>
                    <a:schemeClr val="bg1"/>
                  </a:solidFill>
                </a:rPr>
                <a:t>… mit der Hamburger </a:t>
              </a:r>
              <a:r>
                <a:rPr lang="de-DE" sz="1600" b="1" dirty="0" smtClean="0">
                  <a:solidFill>
                    <a:schemeClr val="bg1"/>
                  </a:solidFill>
                </a:rPr>
                <a:t>F</a:t>
              </a:r>
              <a:r>
                <a:rPr lang="de-DE" sz="1600" b="1" kern="1200" dirty="0" smtClean="0">
                  <a:solidFill>
                    <a:schemeClr val="bg1"/>
                  </a:solidFill>
                </a:rPr>
                <a:t>ernhoch-schule</a:t>
              </a:r>
              <a:endParaRPr lang="de-DE" sz="1600" b="1" kern="1200" dirty="0">
                <a:solidFill>
                  <a:schemeClr val="bg1"/>
                </a:solidFill>
              </a:endParaRPr>
            </a:p>
          </p:txBody>
        </p:sp>
      </p:grpSp>
      <p:grpSp>
        <p:nvGrpSpPr>
          <p:cNvPr id="33" name="Gruppieren 32"/>
          <p:cNvGrpSpPr/>
          <p:nvPr/>
        </p:nvGrpSpPr>
        <p:grpSpPr>
          <a:xfrm>
            <a:off x="5269989" y="3491270"/>
            <a:ext cx="1656241" cy="1668561"/>
            <a:chOff x="2531278" y="62191"/>
            <a:chExt cx="1588073" cy="1605775"/>
          </a:xfrm>
          <a:solidFill>
            <a:srgbClr val="4769BD"/>
          </a:solidFill>
        </p:grpSpPr>
        <p:sp>
          <p:nvSpPr>
            <p:cNvPr id="34" name="Form 33"/>
            <p:cNvSpPr/>
            <p:nvPr/>
          </p:nvSpPr>
          <p:spPr>
            <a:xfrm rot="20700000">
              <a:off x="2531278" y="62191"/>
              <a:ext cx="1588073" cy="1605775"/>
            </a:xfrm>
            <a:prstGeom prst="gear6">
              <a:avLst/>
            </a:prstGeom>
            <a:grpFill/>
            <a:ln>
              <a:solidFill>
                <a:srgbClr val="96B46E"/>
              </a:solidFill>
            </a:ln>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35" name="Form 4"/>
            <p:cNvSpPr/>
            <p:nvPr/>
          </p:nvSpPr>
          <p:spPr>
            <a:xfrm>
              <a:off x="2878538" y="687650"/>
              <a:ext cx="893551" cy="439680"/>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b="1" kern="1200" dirty="0">
                  <a:solidFill>
                    <a:schemeClr val="bg1"/>
                  </a:solidFill>
                </a:rPr>
                <a:t>… mit </a:t>
              </a:r>
              <a:r>
                <a:rPr lang="de-DE" sz="1600" b="1" kern="1200">
                  <a:solidFill>
                    <a:schemeClr val="bg1"/>
                  </a:solidFill>
                </a:rPr>
                <a:t>der </a:t>
              </a:r>
              <a:r>
                <a:rPr lang="de-DE" sz="1600" b="1" kern="1200" smtClean="0">
                  <a:solidFill>
                    <a:schemeClr val="bg1"/>
                  </a:solidFill>
                </a:rPr>
                <a:t>Arbeits-losen-selbsthilfe</a:t>
              </a:r>
              <a:endParaRPr lang="de-DE" sz="1600" b="1" kern="1200" dirty="0">
                <a:solidFill>
                  <a:schemeClr val="bg1"/>
                </a:solidFill>
              </a:endParaRPr>
            </a:p>
          </p:txBody>
        </p:sp>
      </p:grpSp>
      <p:grpSp>
        <p:nvGrpSpPr>
          <p:cNvPr id="39" name="Gruppieren 38"/>
          <p:cNvGrpSpPr/>
          <p:nvPr/>
        </p:nvGrpSpPr>
        <p:grpSpPr>
          <a:xfrm>
            <a:off x="44237" y="304347"/>
            <a:ext cx="2236660" cy="2261854"/>
            <a:chOff x="1414425" y="1868649"/>
            <a:chExt cx="1552268" cy="1456346"/>
          </a:xfrm>
          <a:solidFill>
            <a:srgbClr val="7CB73B"/>
          </a:solidFill>
        </p:grpSpPr>
        <p:sp>
          <p:nvSpPr>
            <p:cNvPr id="40" name="Form 39"/>
            <p:cNvSpPr/>
            <p:nvPr/>
          </p:nvSpPr>
          <p:spPr>
            <a:xfrm>
              <a:off x="1414425" y="1868649"/>
              <a:ext cx="1552268" cy="1456346"/>
            </a:xfrm>
            <a:prstGeom prst="gear6">
              <a:avLst/>
            </a:prstGeom>
            <a:grpFill/>
          </p:spPr>
          <p:style>
            <a:lnRef idx="2">
              <a:schemeClr val="lt1">
                <a:hueOff val="0"/>
                <a:satOff val="0"/>
                <a:lumOff val="0"/>
                <a:alphaOff val="0"/>
              </a:schemeClr>
            </a:lnRef>
            <a:fillRef idx="1">
              <a:scrgbClr r="0" g="0" b="0"/>
            </a:fillRef>
            <a:effectRef idx="0">
              <a:schemeClr val="accent3">
                <a:hueOff val="5625132"/>
                <a:satOff val="-8440"/>
                <a:lumOff val="-1373"/>
                <a:alphaOff val="0"/>
              </a:schemeClr>
            </a:effectRef>
            <a:fontRef idx="minor">
              <a:schemeClr val="lt1"/>
            </a:fontRef>
          </p:style>
        </p:sp>
        <p:sp>
          <p:nvSpPr>
            <p:cNvPr id="41" name="Form 4"/>
            <p:cNvSpPr/>
            <p:nvPr/>
          </p:nvSpPr>
          <p:spPr>
            <a:xfrm>
              <a:off x="1795008" y="2237504"/>
              <a:ext cx="791102" cy="71863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b="1" kern="1200" dirty="0">
                  <a:solidFill>
                    <a:schemeClr val="bg1"/>
                  </a:solidFill>
                </a:rPr>
                <a:t>Beruf-</a:t>
              </a:r>
              <a:r>
                <a:rPr lang="de-DE" sz="1800" b="1" kern="1200" dirty="0" err="1">
                  <a:solidFill>
                    <a:schemeClr val="bg1"/>
                  </a:solidFill>
                </a:rPr>
                <a:t>lichkeit</a:t>
              </a:r>
              <a:endParaRPr lang="de-DE" sz="1800" b="1" kern="1200" dirty="0">
                <a:solidFill>
                  <a:schemeClr val="bg1"/>
                </a:solidFill>
              </a:endParaRPr>
            </a:p>
          </p:txBody>
        </p:sp>
      </p:grpSp>
      <p:sp>
        <p:nvSpPr>
          <p:cNvPr id="43" name="Abgerundete rechteckige Legende 42"/>
          <p:cNvSpPr/>
          <p:nvPr/>
        </p:nvSpPr>
        <p:spPr>
          <a:xfrm>
            <a:off x="7150471" y="3131239"/>
            <a:ext cx="1545677" cy="740893"/>
          </a:xfrm>
          <a:prstGeom prst="wedgeRoundRectCallout">
            <a:avLst>
              <a:gd name="adj1" fmla="val 12419"/>
              <a:gd name="adj2" fmla="val 61852"/>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C00000"/>
                </a:solidFill>
              </a:rPr>
              <a:t>Klicken Sie auf die </a:t>
            </a:r>
            <a:r>
              <a:rPr lang="de-DE" sz="1200" dirty="0" smtClean="0">
                <a:solidFill>
                  <a:srgbClr val="C00000"/>
                </a:solidFill>
              </a:rPr>
              <a:t>zwei großen </a:t>
            </a:r>
            <a:r>
              <a:rPr lang="de-DE" sz="1200" dirty="0">
                <a:solidFill>
                  <a:srgbClr val="C00000"/>
                </a:solidFill>
              </a:rPr>
              <a:t>Zahnräder und erfahren Sie mehr …</a:t>
            </a:r>
          </a:p>
        </p:txBody>
      </p:sp>
      <p:pic>
        <p:nvPicPr>
          <p:cNvPr id="36" name="Grafik 3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3594" y="6148740"/>
            <a:ext cx="1912035" cy="587497"/>
          </a:xfrm>
          <a:prstGeom prst="rect">
            <a:avLst/>
          </a:prstGeom>
        </p:spPr>
      </p:pic>
    </p:spTree>
    <p:extLst>
      <p:ext uri="{BB962C8B-B14F-4D97-AF65-F5344CB8AC3E}">
        <p14:creationId xmlns:p14="http://schemas.microsoft.com/office/powerpoint/2010/main" val="1384111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feil nach links 4">
            <a:hlinkClick r:id="rId2" action="ppaction://hlinksldjump"/>
          </p:cNvPr>
          <p:cNvSpPr/>
          <p:nvPr/>
        </p:nvSpPr>
        <p:spPr>
          <a:xfrm>
            <a:off x="152275" y="140979"/>
            <a:ext cx="432048" cy="360040"/>
          </a:xfrm>
          <a:prstGeom prst="leftArrow">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467544" y="1124744"/>
            <a:ext cx="1224136" cy="923330"/>
          </a:xfrm>
          <a:prstGeom prst="rect">
            <a:avLst/>
          </a:prstGeom>
          <a:noFill/>
        </p:spPr>
        <p:txBody>
          <a:bodyPr wrap="square" rtlCol="0">
            <a:spAutoFit/>
          </a:bodyPr>
          <a:lstStyle/>
          <a:p>
            <a:pPr lvl="0" algn="ctr"/>
            <a:r>
              <a:rPr lang="de-DE" b="1" dirty="0">
                <a:solidFill>
                  <a:schemeClr val="bg1"/>
                </a:solidFill>
              </a:rPr>
              <a:t>Leben</a:t>
            </a:r>
            <a:r>
              <a:rPr lang="de-DE" b="1" dirty="0">
                <a:solidFill>
                  <a:srgbClr val="002060"/>
                </a:solidFill>
              </a:rPr>
              <a:t>, </a:t>
            </a:r>
          </a:p>
          <a:p>
            <a:pPr lvl="0" algn="ctr"/>
            <a:r>
              <a:rPr lang="de-DE" b="1" dirty="0">
                <a:solidFill>
                  <a:schemeClr val="bg1"/>
                </a:solidFill>
              </a:rPr>
              <a:t>Leisten, </a:t>
            </a:r>
          </a:p>
          <a:p>
            <a:pPr lvl="0" algn="ctr"/>
            <a:r>
              <a:rPr lang="de-DE" b="1" dirty="0">
                <a:solidFill>
                  <a:schemeClr val="bg1"/>
                </a:solidFill>
              </a:rPr>
              <a:t>Lernen</a:t>
            </a:r>
            <a:endParaRPr lang="de-DE" sz="2800" b="1" dirty="0">
              <a:solidFill>
                <a:schemeClr val="bg1"/>
              </a:solidFill>
            </a:endParaRPr>
          </a:p>
        </p:txBody>
      </p:sp>
      <p:sp>
        <p:nvSpPr>
          <p:cNvPr id="8" name="Textfeld 7"/>
          <p:cNvSpPr txBox="1"/>
          <p:nvPr/>
        </p:nvSpPr>
        <p:spPr>
          <a:xfrm>
            <a:off x="2630212" y="706266"/>
            <a:ext cx="6264696" cy="1815882"/>
          </a:xfrm>
          <a:prstGeom prst="rect">
            <a:avLst/>
          </a:prstGeom>
          <a:solidFill>
            <a:srgbClr val="4769BD"/>
          </a:solidFill>
          <a:ln>
            <a:noFill/>
          </a:ln>
        </p:spPr>
        <p:txBody>
          <a:bodyPr wrap="square" rtlCol="0">
            <a:spAutoFit/>
          </a:bodyPr>
          <a:lstStyle/>
          <a:p>
            <a:r>
              <a:rPr lang="de-DE" sz="1600" b="1" dirty="0">
                <a:solidFill>
                  <a:schemeClr val="bg1"/>
                </a:solidFill>
                <a:latin typeface="Arial" panose="020B0604020202020204" pitchFamily="34" charset="0"/>
                <a:cs typeface="Arial" panose="020B0604020202020204" pitchFamily="34" charset="0"/>
              </a:rPr>
              <a:t>Digitalisierung</a:t>
            </a:r>
          </a:p>
          <a:p>
            <a:r>
              <a:rPr lang="de-DE" sz="1600" dirty="0">
                <a:solidFill>
                  <a:schemeClr val="bg1"/>
                </a:solidFill>
                <a:latin typeface="Arial" panose="020B0604020202020204" pitchFamily="34" charset="0"/>
                <a:cs typeface="Arial" panose="020B0604020202020204" pitchFamily="34" charset="0"/>
              </a:rPr>
              <a:t>Unser Anspruch ist es, alle Schülerinnen und Schüler durch die verantwortungsvolle Integration moderner Technik in den Schulalltag auf ein Leben in der digitalen Welt vorzubereiten.</a:t>
            </a:r>
          </a:p>
          <a:p>
            <a:r>
              <a:rPr lang="de-DE" sz="1600" dirty="0">
                <a:solidFill>
                  <a:schemeClr val="bg1"/>
                </a:solidFill>
                <a:latin typeface="Arial" panose="020B0604020202020204" pitchFamily="34" charset="0"/>
                <a:cs typeface="Arial" panose="020B0604020202020204" pitchFamily="34" charset="0"/>
              </a:rPr>
              <a:t>Dies gelingt uns auf Grundlage einer guten Schüler-Lehrer-Beziehung und durch die Entwicklung fachlicher, medialer und persönlicher Kompetenzen.</a:t>
            </a:r>
          </a:p>
        </p:txBody>
      </p:sp>
      <p:grpSp>
        <p:nvGrpSpPr>
          <p:cNvPr id="13" name="Gruppieren 12"/>
          <p:cNvGrpSpPr/>
          <p:nvPr/>
        </p:nvGrpSpPr>
        <p:grpSpPr>
          <a:xfrm>
            <a:off x="1707919" y="3618776"/>
            <a:ext cx="1863939" cy="1789558"/>
            <a:chOff x="2531277" y="178149"/>
            <a:chExt cx="1588073" cy="1605775"/>
          </a:xfrm>
          <a:solidFill>
            <a:srgbClr val="7CB73B"/>
          </a:solidFill>
        </p:grpSpPr>
        <p:sp>
          <p:nvSpPr>
            <p:cNvPr id="25" name="Form 24"/>
            <p:cNvSpPr/>
            <p:nvPr/>
          </p:nvSpPr>
          <p:spPr>
            <a:xfrm rot="20700000">
              <a:off x="2531277" y="178149"/>
              <a:ext cx="1588073" cy="1605775"/>
            </a:xfrm>
            <a:prstGeom prst="gear6">
              <a:avLst/>
            </a:prstGeom>
            <a:grpFill/>
            <a:ln>
              <a:solidFill>
                <a:srgbClr val="4769BD"/>
              </a:solidFill>
            </a:ln>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26" name="Form 4"/>
            <p:cNvSpPr/>
            <p:nvPr/>
          </p:nvSpPr>
          <p:spPr>
            <a:xfrm>
              <a:off x="2878538" y="709690"/>
              <a:ext cx="893551" cy="558125"/>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b="1" kern="1200" dirty="0">
                  <a:solidFill>
                    <a:schemeClr val="bg1"/>
                  </a:solidFill>
                </a:rPr>
                <a:t>Medien-konzept</a:t>
              </a:r>
            </a:p>
          </p:txBody>
        </p:sp>
      </p:grpSp>
      <p:grpSp>
        <p:nvGrpSpPr>
          <p:cNvPr id="15" name="Gruppieren 14"/>
          <p:cNvGrpSpPr/>
          <p:nvPr/>
        </p:nvGrpSpPr>
        <p:grpSpPr>
          <a:xfrm rot="20858665">
            <a:off x="3173986" y="4297932"/>
            <a:ext cx="2170597" cy="2212171"/>
            <a:chOff x="1414425" y="1868649"/>
            <a:chExt cx="1751398" cy="1665243"/>
          </a:xfrm>
          <a:solidFill>
            <a:schemeClr val="bg1">
              <a:lumMod val="50000"/>
            </a:schemeClr>
          </a:solidFill>
        </p:grpSpPr>
        <p:sp>
          <p:nvSpPr>
            <p:cNvPr id="21" name="Form 20"/>
            <p:cNvSpPr/>
            <p:nvPr/>
          </p:nvSpPr>
          <p:spPr>
            <a:xfrm>
              <a:off x="1414425" y="1868649"/>
              <a:ext cx="1751398" cy="1665243"/>
            </a:xfrm>
            <a:prstGeom prst="gear6">
              <a:avLst/>
            </a:prstGeom>
            <a:grpFill/>
            <a:ln>
              <a:solidFill>
                <a:srgbClr val="4769BD"/>
              </a:solidFill>
            </a:ln>
          </p:spPr>
          <p:style>
            <a:lnRef idx="2">
              <a:schemeClr val="lt1">
                <a:hueOff val="0"/>
                <a:satOff val="0"/>
                <a:lumOff val="0"/>
                <a:alphaOff val="0"/>
              </a:schemeClr>
            </a:lnRef>
            <a:fillRef idx="1">
              <a:scrgbClr r="0" g="0" b="0"/>
            </a:fillRef>
            <a:effectRef idx="0">
              <a:schemeClr val="accent3">
                <a:hueOff val="5625132"/>
                <a:satOff val="-8440"/>
                <a:lumOff val="-1373"/>
                <a:alphaOff val="0"/>
              </a:schemeClr>
            </a:effectRef>
            <a:fontRef idx="minor">
              <a:schemeClr val="lt1"/>
            </a:fontRef>
          </p:style>
        </p:sp>
        <p:sp>
          <p:nvSpPr>
            <p:cNvPr id="22" name="Form 4"/>
            <p:cNvSpPr/>
            <p:nvPr/>
          </p:nvSpPr>
          <p:spPr>
            <a:xfrm rot="703598">
              <a:off x="1892782" y="2349874"/>
              <a:ext cx="791102" cy="71863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600" b="1" kern="1200" dirty="0">
                  <a:solidFill>
                    <a:schemeClr val="bg1"/>
                  </a:solidFill>
                  <a:hlinkClick r:id="rId3" action="ppaction://hlinkfile"/>
                </a:rPr>
                <a:t>Modell-klassen zur </a:t>
              </a:r>
              <a:r>
                <a:rPr lang="de-DE" sz="1600" b="1" kern="1200" dirty="0" err="1">
                  <a:solidFill>
                    <a:schemeClr val="bg1"/>
                  </a:solidFill>
                  <a:hlinkClick r:id="rId3" action="ppaction://hlinkfile"/>
                </a:rPr>
                <a:t>Digitali-sierung</a:t>
              </a:r>
              <a:endParaRPr lang="de-DE" sz="1600" b="1" kern="1200" dirty="0">
                <a:solidFill>
                  <a:schemeClr val="bg1"/>
                </a:solidFill>
              </a:endParaRPr>
            </a:p>
          </p:txBody>
        </p:sp>
      </p:grpSp>
      <p:grpSp>
        <p:nvGrpSpPr>
          <p:cNvPr id="16" name="Gruppieren 15"/>
          <p:cNvGrpSpPr/>
          <p:nvPr/>
        </p:nvGrpSpPr>
        <p:grpSpPr>
          <a:xfrm rot="1452862">
            <a:off x="4718534" y="3312499"/>
            <a:ext cx="1656241" cy="1668561"/>
            <a:chOff x="2531278" y="62191"/>
            <a:chExt cx="1588073" cy="1605775"/>
          </a:xfrm>
          <a:solidFill>
            <a:srgbClr val="96B46E"/>
          </a:solidFill>
        </p:grpSpPr>
        <p:sp>
          <p:nvSpPr>
            <p:cNvPr id="19" name="Form 18"/>
            <p:cNvSpPr/>
            <p:nvPr/>
          </p:nvSpPr>
          <p:spPr>
            <a:xfrm rot="20700000">
              <a:off x="2531278" y="62191"/>
              <a:ext cx="1588073" cy="1605775"/>
            </a:xfrm>
            <a:prstGeom prst="gear6">
              <a:avLst/>
            </a:prstGeom>
            <a:grpFill/>
            <a:ln>
              <a:solidFill>
                <a:srgbClr val="4769BD"/>
              </a:solidFill>
            </a:ln>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20" name="Form 4"/>
            <p:cNvSpPr/>
            <p:nvPr/>
          </p:nvSpPr>
          <p:spPr>
            <a:xfrm rot="20147138">
              <a:off x="2840921" y="603696"/>
              <a:ext cx="893551" cy="439680"/>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b="1" kern="1200" dirty="0">
                  <a:solidFill>
                    <a:schemeClr val="bg1"/>
                  </a:solidFill>
                  <a:hlinkClick r:id="rId4" action="ppaction://hlinkfile"/>
                </a:rPr>
                <a:t>E-</a:t>
              </a:r>
              <a:r>
                <a:rPr lang="de-DE" sz="1600" b="1" kern="1200" dirty="0" err="1">
                  <a:solidFill>
                    <a:schemeClr val="bg1"/>
                  </a:solidFill>
                  <a:hlinkClick r:id="rId4" action="ppaction://hlinkfile"/>
                </a:rPr>
                <a:t>Twinning</a:t>
              </a:r>
              <a:endParaRPr lang="de-DE" sz="1600" b="1" kern="1200" dirty="0">
                <a:solidFill>
                  <a:schemeClr val="bg1"/>
                </a:solidFill>
              </a:endParaRPr>
            </a:p>
          </p:txBody>
        </p:sp>
      </p:grpSp>
      <p:grpSp>
        <p:nvGrpSpPr>
          <p:cNvPr id="27" name="Gruppieren 26"/>
          <p:cNvGrpSpPr/>
          <p:nvPr/>
        </p:nvGrpSpPr>
        <p:grpSpPr>
          <a:xfrm rot="20315912">
            <a:off x="6012609" y="4029588"/>
            <a:ext cx="1656241" cy="1668561"/>
            <a:chOff x="2531278" y="62191"/>
            <a:chExt cx="1588073" cy="1605775"/>
          </a:xfrm>
          <a:solidFill>
            <a:srgbClr val="304986"/>
          </a:solidFill>
        </p:grpSpPr>
        <p:sp>
          <p:nvSpPr>
            <p:cNvPr id="28" name="Form 27"/>
            <p:cNvSpPr/>
            <p:nvPr/>
          </p:nvSpPr>
          <p:spPr>
            <a:xfrm rot="20700000">
              <a:off x="2531278" y="62191"/>
              <a:ext cx="1588073" cy="1605775"/>
            </a:xfrm>
            <a:prstGeom prst="gear6">
              <a:avLst/>
            </a:prstGeom>
            <a:grpFill/>
            <a:ln>
              <a:solidFill>
                <a:srgbClr val="4769BD"/>
              </a:solidFill>
            </a:ln>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29" name="Form 4"/>
            <p:cNvSpPr/>
            <p:nvPr/>
          </p:nvSpPr>
          <p:spPr>
            <a:xfrm rot="1284088">
              <a:off x="2878538" y="687650"/>
              <a:ext cx="893551" cy="439680"/>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b="1" kern="1200" dirty="0">
                  <a:solidFill>
                    <a:schemeClr val="bg1"/>
                  </a:solidFill>
                  <a:hlinkClick r:id="rId5" action="ppaction://hlinkfile"/>
                </a:rPr>
                <a:t>Rosetta Stone</a:t>
              </a:r>
              <a:endParaRPr lang="de-DE" sz="1600" b="1" kern="1200" dirty="0">
                <a:solidFill>
                  <a:schemeClr val="bg1"/>
                </a:solidFill>
              </a:endParaRPr>
            </a:p>
          </p:txBody>
        </p:sp>
      </p:grpSp>
      <p:grpSp>
        <p:nvGrpSpPr>
          <p:cNvPr id="39" name="Gruppieren 38"/>
          <p:cNvGrpSpPr/>
          <p:nvPr/>
        </p:nvGrpSpPr>
        <p:grpSpPr>
          <a:xfrm>
            <a:off x="107504" y="465172"/>
            <a:ext cx="2315128" cy="2180327"/>
            <a:chOff x="1477525" y="2333320"/>
            <a:chExt cx="1552268" cy="1456346"/>
          </a:xfrm>
          <a:solidFill>
            <a:srgbClr val="4769BD"/>
          </a:solidFill>
        </p:grpSpPr>
        <p:sp>
          <p:nvSpPr>
            <p:cNvPr id="40" name="Form 39"/>
            <p:cNvSpPr/>
            <p:nvPr/>
          </p:nvSpPr>
          <p:spPr>
            <a:xfrm>
              <a:off x="1477525" y="2333320"/>
              <a:ext cx="1552268" cy="1456346"/>
            </a:xfrm>
            <a:prstGeom prst="gear6">
              <a:avLst/>
            </a:prstGeom>
            <a:grpFill/>
          </p:spPr>
          <p:style>
            <a:lnRef idx="2">
              <a:schemeClr val="lt1">
                <a:hueOff val="0"/>
                <a:satOff val="0"/>
                <a:lumOff val="0"/>
                <a:alphaOff val="0"/>
              </a:schemeClr>
            </a:lnRef>
            <a:fillRef idx="1">
              <a:scrgbClr r="0" g="0" b="0"/>
            </a:fillRef>
            <a:effectRef idx="0">
              <a:schemeClr val="accent3">
                <a:hueOff val="5625132"/>
                <a:satOff val="-8440"/>
                <a:lumOff val="-1373"/>
                <a:alphaOff val="0"/>
              </a:schemeClr>
            </a:effectRef>
            <a:fontRef idx="minor">
              <a:schemeClr val="lt1"/>
            </a:fontRef>
          </p:style>
        </p:sp>
        <p:sp>
          <p:nvSpPr>
            <p:cNvPr id="41" name="Form 4"/>
            <p:cNvSpPr/>
            <p:nvPr/>
          </p:nvSpPr>
          <p:spPr>
            <a:xfrm>
              <a:off x="1858108" y="2767166"/>
              <a:ext cx="791102" cy="57781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b="1" kern="1200" dirty="0" err="1">
                  <a:solidFill>
                    <a:schemeClr val="bg1"/>
                  </a:solidFill>
                </a:rPr>
                <a:t>Digitali-sierung</a:t>
              </a:r>
              <a:endParaRPr lang="de-DE" sz="1800" b="1" kern="1200" dirty="0">
                <a:solidFill>
                  <a:schemeClr val="bg1"/>
                </a:solidFill>
              </a:endParaRPr>
            </a:p>
          </p:txBody>
        </p:sp>
      </p:grpSp>
      <p:sp>
        <p:nvSpPr>
          <p:cNvPr id="30" name="Abgerundete rechteckige Legende 29"/>
          <p:cNvSpPr/>
          <p:nvPr/>
        </p:nvSpPr>
        <p:spPr>
          <a:xfrm>
            <a:off x="7505808" y="2752213"/>
            <a:ext cx="1545677" cy="740893"/>
          </a:xfrm>
          <a:prstGeom prst="wedgeRoundRectCallout">
            <a:avLst>
              <a:gd name="adj1" fmla="val 12419"/>
              <a:gd name="adj2" fmla="val 61852"/>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C00000"/>
                </a:solidFill>
              </a:rPr>
              <a:t>Klicken Sie auf die einzelnen Zahnräder und erfahren Sie mehr …</a:t>
            </a:r>
          </a:p>
        </p:txBody>
      </p:sp>
      <p:pic>
        <p:nvPicPr>
          <p:cNvPr id="24" name="Grafik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7504" y="6159080"/>
            <a:ext cx="1912035" cy="587497"/>
          </a:xfrm>
          <a:prstGeom prst="rect">
            <a:avLst/>
          </a:prstGeom>
        </p:spPr>
      </p:pic>
    </p:spTree>
    <p:extLst>
      <p:ext uri="{BB962C8B-B14F-4D97-AF65-F5344CB8AC3E}">
        <p14:creationId xmlns:p14="http://schemas.microsoft.com/office/powerpoint/2010/main" val="1384111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3722432840"/>
              </p:ext>
            </p:extLst>
          </p:nvPr>
        </p:nvGraphicFramePr>
        <p:xfrm>
          <a:off x="107504" y="332656"/>
          <a:ext cx="8784976"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feil nach links 4">
            <a:hlinkClick r:id="rId7" action="ppaction://hlinksldjump"/>
          </p:cNvPr>
          <p:cNvSpPr/>
          <p:nvPr/>
        </p:nvSpPr>
        <p:spPr>
          <a:xfrm>
            <a:off x="152275" y="140979"/>
            <a:ext cx="432048" cy="360040"/>
          </a:xfrm>
          <a:prstGeom prst="leftArrow">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467544" y="1124744"/>
            <a:ext cx="1224136" cy="923330"/>
          </a:xfrm>
          <a:prstGeom prst="rect">
            <a:avLst/>
          </a:prstGeom>
          <a:noFill/>
        </p:spPr>
        <p:txBody>
          <a:bodyPr wrap="square" rtlCol="0">
            <a:spAutoFit/>
          </a:bodyPr>
          <a:lstStyle/>
          <a:p>
            <a:pPr lvl="0" algn="ctr"/>
            <a:r>
              <a:rPr lang="de-DE" b="1" dirty="0">
                <a:solidFill>
                  <a:schemeClr val="bg1"/>
                </a:solidFill>
              </a:rPr>
              <a:t>eben</a:t>
            </a:r>
            <a:r>
              <a:rPr lang="de-DE" b="1" dirty="0">
                <a:solidFill>
                  <a:srgbClr val="002060"/>
                </a:solidFill>
              </a:rPr>
              <a:t>, </a:t>
            </a:r>
          </a:p>
          <a:p>
            <a:pPr lvl="0" algn="ctr"/>
            <a:r>
              <a:rPr lang="de-DE" b="1" dirty="0">
                <a:solidFill>
                  <a:schemeClr val="bg1"/>
                </a:solidFill>
              </a:rPr>
              <a:t>Leisten, </a:t>
            </a:r>
          </a:p>
          <a:p>
            <a:pPr lvl="0" algn="ctr"/>
            <a:r>
              <a:rPr lang="de-DE" b="1" dirty="0">
                <a:solidFill>
                  <a:schemeClr val="bg1"/>
                </a:solidFill>
              </a:rPr>
              <a:t>Lernen</a:t>
            </a:r>
            <a:endParaRPr lang="de-DE" sz="2800" b="1" dirty="0">
              <a:solidFill>
                <a:schemeClr val="bg1"/>
              </a:solidFill>
            </a:endParaRPr>
          </a:p>
        </p:txBody>
      </p:sp>
      <p:sp>
        <p:nvSpPr>
          <p:cNvPr id="8" name="Textfeld 7"/>
          <p:cNvSpPr txBox="1"/>
          <p:nvPr/>
        </p:nvSpPr>
        <p:spPr>
          <a:xfrm>
            <a:off x="2594540" y="617938"/>
            <a:ext cx="6264696" cy="1569660"/>
          </a:xfrm>
          <a:prstGeom prst="rect">
            <a:avLst/>
          </a:prstGeom>
          <a:solidFill>
            <a:srgbClr val="96B46E"/>
          </a:solidFill>
          <a:ln>
            <a:noFill/>
          </a:ln>
        </p:spPr>
        <p:txBody>
          <a:bodyPr wrap="square" rtlCol="0">
            <a:spAutoFit/>
          </a:bodyPr>
          <a:lstStyle/>
          <a:p>
            <a:r>
              <a:rPr lang="de-DE" sz="1600" b="1" dirty="0">
                <a:solidFill>
                  <a:schemeClr val="bg1"/>
                </a:solidFill>
                <a:latin typeface="Arial" panose="020B0604020202020204" pitchFamily="34" charset="0"/>
                <a:cs typeface="Arial" panose="020B0604020202020204" pitchFamily="34" charset="0"/>
              </a:rPr>
              <a:t>Standards</a:t>
            </a:r>
          </a:p>
          <a:p>
            <a:r>
              <a:rPr lang="de-DE" sz="1600" dirty="0">
                <a:solidFill>
                  <a:schemeClr val="bg1"/>
                </a:solidFill>
                <a:latin typeface="Arial" panose="020B0604020202020204" pitchFamily="34" charset="0"/>
                <a:cs typeface="Arial" panose="020B0604020202020204" pitchFamily="34" charset="0"/>
              </a:rPr>
              <a:t>Unser Anspruch ist es, dass sich alle am Schulleben Beteiligten an die gesetzten und gemeinsam vereinbarten Maßstäbe halten.</a:t>
            </a:r>
          </a:p>
          <a:p>
            <a:r>
              <a:rPr lang="de-DE" sz="1600" dirty="0">
                <a:solidFill>
                  <a:schemeClr val="bg1"/>
                </a:solidFill>
                <a:latin typeface="Arial" panose="020B0604020202020204" pitchFamily="34" charset="0"/>
                <a:cs typeface="Arial" panose="020B0604020202020204" pitchFamily="34" charset="0"/>
              </a:rPr>
              <a:t>Standards und Werte bestimmen unser pädagogisches Handeln, unseren Umgang miteinander und unsere Zusammenarbeit mit allen Partnern der Schule.</a:t>
            </a:r>
          </a:p>
        </p:txBody>
      </p:sp>
      <p:grpSp>
        <p:nvGrpSpPr>
          <p:cNvPr id="13" name="Gruppieren 12"/>
          <p:cNvGrpSpPr/>
          <p:nvPr/>
        </p:nvGrpSpPr>
        <p:grpSpPr>
          <a:xfrm>
            <a:off x="1259632" y="3229845"/>
            <a:ext cx="2012089" cy="2067928"/>
            <a:chOff x="2531277" y="178149"/>
            <a:chExt cx="1588073" cy="1605775"/>
          </a:xfrm>
          <a:solidFill>
            <a:srgbClr val="4769BD"/>
          </a:solidFill>
        </p:grpSpPr>
        <p:sp>
          <p:nvSpPr>
            <p:cNvPr id="25" name="Form 24"/>
            <p:cNvSpPr/>
            <p:nvPr/>
          </p:nvSpPr>
          <p:spPr>
            <a:xfrm rot="20700000">
              <a:off x="2531277" y="178149"/>
              <a:ext cx="1588073" cy="1605775"/>
            </a:xfrm>
            <a:prstGeom prst="gear6">
              <a:avLst/>
            </a:prstGeom>
            <a:grpFill/>
            <a:ln>
              <a:solidFill>
                <a:srgbClr val="7DA162"/>
              </a:solidFill>
            </a:ln>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26" name="Form 4"/>
            <p:cNvSpPr/>
            <p:nvPr/>
          </p:nvSpPr>
          <p:spPr>
            <a:xfrm>
              <a:off x="2878538" y="709690"/>
              <a:ext cx="893551" cy="558125"/>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b="1" kern="1200" dirty="0">
                  <a:solidFill>
                    <a:schemeClr val="bg1"/>
                  </a:solidFill>
                  <a:hlinkClick r:id="rId8" action="ppaction://hlinkfile"/>
                </a:rPr>
                <a:t>Leistungs-bewertung</a:t>
              </a:r>
              <a:endParaRPr lang="de-DE" sz="1600" b="1" kern="1200" dirty="0">
                <a:solidFill>
                  <a:schemeClr val="bg1"/>
                </a:solidFill>
              </a:endParaRPr>
            </a:p>
          </p:txBody>
        </p:sp>
      </p:grpSp>
      <p:grpSp>
        <p:nvGrpSpPr>
          <p:cNvPr id="14" name="Gruppieren 13"/>
          <p:cNvGrpSpPr/>
          <p:nvPr/>
        </p:nvGrpSpPr>
        <p:grpSpPr>
          <a:xfrm rot="788696">
            <a:off x="6578300" y="4852682"/>
            <a:ext cx="1736227" cy="1611582"/>
            <a:chOff x="1476693" y="2313630"/>
            <a:chExt cx="1701256" cy="1470613"/>
          </a:xfrm>
          <a:solidFill>
            <a:srgbClr val="7CB73B"/>
          </a:solidFill>
        </p:grpSpPr>
        <p:sp>
          <p:nvSpPr>
            <p:cNvPr id="23" name="Form 22"/>
            <p:cNvSpPr/>
            <p:nvPr/>
          </p:nvSpPr>
          <p:spPr>
            <a:xfrm rot="21329884">
              <a:off x="1476693" y="2313630"/>
              <a:ext cx="1701256" cy="1470613"/>
            </a:xfrm>
            <a:prstGeom prst="gear6">
              <a:avLst/>
            </a:prstGeom>
            <a:grpFill/>
            <a:ln>
              <a:solidFill>
                <a:srgbClr val="7DA162"/>
              </a:solidFill>
            </a:ln>
          </p:spPr>
          <p:style>
            <a:lnRef idx="2">
              <a:schemeClr val="lt1">
                <a:hueOff val="0"/>
                <a:satOff val="0"/>
                <a:lumOff val="0"/>
                <a:alphaOff val="0"/>
              </a:schemeClr>
            </a:lnRef>
            <a:fillRef idx="1">
              <a:scrgbClr r="0" g="0" b="0"/>
            </a:fillRef>
            <a:effectRef idx="0">
              <a:schemeClr val="accent3">
                <a:hueOff val="5625132"/>
                <a:satOff val="-8440"/>
                <a:lumOff val="-1373"/>
                <a:alphaOff val="0"/>
              </a:schemeClr>
            </a:effectRef>
            <a:fontRef idx="minor">
              <a:schemeClr val="lt1"/>
            </a:fontRef>
          </p:style>
        </p:sp>
        <p:sp>
          <p:nvSpPr>
            <p:cNvPr id="24" name="Form 4"/>
            <p:cNvSpPr/>
            <p:nvPr/>
          </p:nvSpPr>
          <p:spPr>
            <a:xfrm rot="20811304">
              <a:off x="1782414" y="2595147"/>
              <a:ext cx="1040683" cy="788511"/>
            </a:xfrm>
            <a:prstGeom prst="rect">
              <a:avLst/>
            </a:prstGeom>
            <a:noFill/>
            <a:ln>
              <a:noFill/>
            </a:ln>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400" b="1" kern="1200" dirty="0" smtClean="0">
                  <a:solidFill>
                    <a:schemeClr val="bg1"/>
                  </a:solidFill>
                  <a:hlinkClick r:id="rId9" action="ppaction://hlinkfile"/>
                </a:rPr>
                <a:t>Lehrer-ausbildung (Ausbildungs-koordination)</a:t>
              </a:r>
              <a:endParaRPr lang="de-DE" sz="1400" b="1" kern="1200" dirty="0" smtClean="0">
                <a:solidFill>
                  <a:schemeClr val="bg1"/>
                </a:solidFill>
              </a:endParaRPr>
            </a:p>
          </p:txBody>
        </p:sp>
      </p:grpSp>
      <p:grpSp>
        <p:nvGrpSpPr>
          <p:cNvPr id="15" name="Gruppieren 14"/>
          <p:cNvGrpSpPr/>
          <p:nvPr/>
        </p:nvGrpSpPr>
        <p:grpSpPr>
          <a:xfrm rot="21146084">
            <a:off x="2756846" y="4251396"/>
            <a:ext cx="2076233" cy="2087642"/>
            <a:chOff x="1316542" y="1853299"/>
            <a:chExt cx="2018579" cy="1882117"/>
          </a:xfrm>
          <a:solidFill>
            <a:schemeClr val="bg1">
              <a:lumMod val="50000"/>
            </a:schemeClr>
          </a:solidFill>
        </p:grpSpPr>
        <p:sp>
          <p:nvSpPr>
            <p:cNvPr id="21" name="Form 20"/>
            <p:cNvSpPr/>
            <p:nvPr/>
          </p:nvSpPr>
          <p:spPr>
            <a:xfrm>
              <a:off x="1316542" y="1853299"/>
              <a:ext cx="2018579" cy="1882117"/>
            </a:xfrm>
            <a:prstGeom prst="gear6">
              <a:avLst/>
            </a:prstGeom>
            <a:grpFill/>
            <a:ln>
              <a:solidFill>
                <a:srgbClr val="7DA162"/>
              </a:solidFill>
            </a:ln>
          </p:spPr>
          <p:style>
            <a:lnRef idx="2">
              <a:schemeClr val="lt1">
                <a:hueOff val="0"/>
                <a:satOff val="0"/>
                <a:lumOff val="0"/>
                <a:alphaOff val="0"/>
              </a:schemeClr>
            </a:lnRef>
            <a:fillRef idx="1">
              <a:scrgbClr r="0" g="0" b="0"/>
            </a:fillRef>
            <a:effectRef idx="0">
              <a:schemeClr val="accent3">
                <a:hueOff val="5625132"/>
                <a:satOff val="-8440"/>
                <a:lumOff val="-1373"/>
                <a:alphaOff val="0"/>
              </a:schemeClr>
            </a:effectRef>
            <a:fontRef idx="minor">
              <a:schemeClr val="lt1"/>
            </a:fontRef>
          </p:style>
        </p:sp>
        <p:sp>
          <p:nvSpPr>
            <p:cNvPr id="22" name="Form 4"/>
            <p:cNvSpPr/>
            <p:nvPr/>
          </p:nvSpPr>
          <p:spPr>
            <a:xfrm rot="453916">
              <a:off x="1851851" y="2330142"/>
              <a:ext cx="992134" cy="889175"/>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400" b="1" kern="1200" dirty="0">
                  <a:solidFill>
                    <a:schemeClr val="bg1"/>
                  </a:solidFill>
                  <a:hlinkClick r:id="rId10" action="ppaction://hlinkfile"/>
                </a:rPr>
                <a:t>Didaktische Jahres-planung / Kompetenz-orientierung</a:t>
              </a:r>
              <a:endParaRPr lang="de-DE" sz="1400" b="1" kern="1200" dirty="0">
                <a:solidFill>
                  <a:schemeClr val="bg1"/>
                </a:solidFill>
              </a:endParaRPr>
            </a:p>
          </p:txBody>
        </p:sp>
      </p:grpSp>
      <p:grpSp>
        <p:nvGrpSpPr>
          <p:cNvPr id="16" name="Gruppieren 15"/>
          <p:cNvGrpSpPr/>
          <p:nvPr/>
        </p:nvGrpSpPr>
        <p:grpSpPr>
          <a:xfrm>
            <a:off x="3868126" y="2905811"/>
            <a:ext cx="1928009" cy="1910885"/>
            <a:chOff x="2531278" y="62191"/>
            <a:chExt cx="1588073" cy="1605775"/>
          </a:xfrm>
          <a:solidFill>
            <a:schemeClr val="bg1">
              <a:lumMod val="50000"/>
            </a:schemeClr>
          </a:solidFill>
        </p:grpSpPr>
        <p:sp>
          <p:nvSpPr>
            <p:cNvPr id="19" name="Form 18"/>
            <p:cNvSpPr/>
            <p:nvPr/>
          </p:nvSpPr>
          <p:spPr>
            <a:xfrm rot="20700000">
              <a:off x="2531278" y="62191"/>
              <a:ext cx="1588073" cy="1605775"/>
            </a:xfrm>
            <a:prstGeom prst="gear6">
              <a:avLst/>
            </a:prstGeom>
            <a:grpFill/>
            <a:ln>
              <a:solidFill>
                <a:srgbClr val="7DA162"/>
              </a:solidFill>
            </a:ln>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20" name="Form 4"/>
            <p:cNvSpPr/>
            <p:nvPr/>
          </p:nvSpPr>
          <p:spPr>
            <a:xfrm>
              <a:off x="2878538" y="577570"/>
              <a:ext cx="941112" cy="549761"/>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400" b="1" kern="1200" dirty="0">
                  <a:solidFill>
                    <a:schemeClr val="bg1"/>
                  </a:solidFill>
                </a:rPr>
                <a:t>Qualitäts-entwicklung / Evaluation</a:t>
              </a:r>
            </a:p>
          </p:txBody>
        </p:sp>
      </p:grpSp>
      <p:grpSp>
        <p:nvGrpSpPr>
          <p:cNvPr id="27" name="Gruppieren 26"/>
          <p:cNvGrpSpPr/>
          <p:nvPr/>
        </p:nvGrpSpPr>
        <p:grpSpPr>
          <a:xfrm>
            <a:off x="5387475" y="3719683"/>
            <a:ext cx="1842400" cy="1775509"/>
            <a:chOff x="2514966" y="-62163"/>
            <a:chExt cx="1766570" cy="1708699"/>
          </a:xfrm>
          <a:solidFill>
            <a:srgbClr val="304986"/>
          </a:solidFill>
        </p:grpSpPr>
        <p:sp>
          <p:nvSpPr>
            <p:cNvPr id="28" name="Form 27"/>
            <p:cNvSpPr/>
            <p:nvPr/>
          </p:nvSpPr>
          <p:spPr>
            <a:xfrm rot="20700000">
              <a:off x="2514966" y="-62163"/>
              <a:ext cx="1766570" cy="1708699"/>
            </a:xfrm>
            <a:prstGeom prst="gear6">
              <a:avLst/>
            </a:prstGeom>
            <a:grpFill/>
            <a:ln>
              <a:solidFill>
                <a:srgbClr val="7DA162"/>
              </a:solidFill>
            </a:ln>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29" name="Form 4"/>
            <p:cNvSpPr/>
            <p:nvPr/>
          </p:nvSpPr>
          <p:spPr>
            <a:xfrm>
              <a:off x="2878538" y="559295"/>
              <a:ext cx="1031804" cy="547525"/>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400" b="1" kern="1200" dirty="0">
                  <a:solidFill>
                    <a:schemeClr val="bg1"/>
                  </a:solidFill>
                  <a:hlinkClick r:id="rId11" action="ppaction://hlinkfile"/>
                </a:rPr>
                <a:t>Fortbildungs-konzept</a:t>
              </a:r>
              <a:endParaRPr lang="de-DE" sz="1400" b="1" kern="1200" dirty="0">
                <a:solidFill>
                  <a:schemeClr val="bg1"/>
                </a:solidFill>
              </a:endParaRPr>
            </a:p>
          </p:txBody>
        </p:sp>
      </p:grpSp>
      <p:grpSp>
        <p:nvGrpSpPr>
          <p:cNvPr id="39" name="Gruppieren 38"/>
          <p:cNvGrpSpPr/>
          <p:nvPr/>
        </p:nvGrpSpPr>
        <p:grpSpPr>
          <a:xfrm>
            <a:off x="93270" y="394577"/>
            <a:ext cx="2342265" cy="2357636"/>
            <a:chOff x="2517514" y="77994"/>
            <a:chExt cx="1781139" cy="1683314"/>
          </a:xfrm>
          <a:solidFill>
            <a:srgbClr val="96B46E"/>
          </a:solidFill>
        </p:grpSpPr>
        <p:sp>
          <p:nvSpPr>
            <p:cNvPr id="40" name="Form 39"/>
            <p:cNvSpPr/>
            <p:nvPr/>
          </p:nvSpPr>
          <p:spPr>
            <a:xfrm rot="20700000">
              <a:off x="2517514" y="77994"/>
              <a:ext cx="1781139" cy="1683314"/>
            </a:xfrm>
            <a:prstGeom prst="gear6">
              <a:avLst/>
            </a:prstGeom>
            <a:grpFill/>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41" name="Form 4"/>
            <p:cNvSpPr/>
            <p:nvPr/>
          </p:nvSpPr>
          <p:spPr>
            <a:xfrm>
              <a:off x="2972996" y="603493"/>
              <a:ext cx="893551" cy="5867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b="1" kern="1200" dirty="0">
                  <a:solidFill>
                    <a:schemeClr val="bg1"/>
                  </a:solidFill>
                  <a:latin typeface="Arial" panose="020B0604020202020204" pitchFamily="34" charset="0"/>
                  <a:cs typeface="Arial" panose="020B0604020202020204" pitchFamily="34" charset="0"/>
                </a:rPr>
                <a:t>Standards</a:t>
              </a:r>
            </a:p>
          </p:txBody>
        </p:sp>
      </p:grpSp>
      <p:sp>
        <p:nvSpPr>
          <p:cNvPr id="31" name="Abgerundete rechteckige Legende 30"/>
          <p:cNvSpPr/>
          <p:nvPr/>
        </p:nvSpPr>
        <p:spPr>
          <a:xfrm>
            <a:off x="7505808" y="2752213"/>
            <a:ext cx="1545677" cy="740893"/>
          </a:xfrm>
          <a:prstGeom prst="wedgeRoundRectCallout">
            <a:avLst>
              <a:gd name="adj1" fmla="val 12419"/>
              <a:gd name="adj2" fmla="val 61852"/>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C00000"/>
                </a:solidFill>
              </a:rPr>
              <a:t>Klicken Sie auf die einzelnen Zahnräder und erfahren Sie mehr …</a:t>
            </a:r>
          </a:p>
        </p:txBody>
      </p:sp>
      <p:pic>
        <p:nvPicPr>
          <p:cNvPr id="30" name="Grafik 2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66841" y="6213499"/>
            <a:ext cx="1912035" cy="587497"/>
          </a:xfrm>
          <a:prstGeom prst="rect">
            <a:avLst/>
          </a:prstGeom>
        </p:spPr>
      </p:pic>
    </p:spTree>
    <p:extLst>
      <p:ext uri="{BB962C8B-B14F-4D97-AF65-F5344CB8AC3E}">
        <p14:creationId xmlns:p14="http://schemas.microsoft.com/office/powerpoint/2010/main" val="1384111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feil nach links 11">
            <a:hlinkClick r:id="rId2" action="ppaction://hlinksldjump"/>
          </p:cNvPr>
          <p:cNvSpPr/>
          <p:nvPr/>
        </p:nvSpPr>
        <p:spPr>
          <a:xfrm>
            <a:off x="179512" y="125016"/>
            <a:ext cx="360040" cy="288032"/>
          </a:xfrm>
          <a:prstGeom prst="leftArrow">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11" name="Tabelle 10"/>
          <p:cNvGraphicFramePr>
            <a:graphicFrameLocks noGrp="1"/>
          </p:cNvGraphicFramePr>
          <p:nvPr>
            <p:extLst>
              <p:ext uri="{D42A27DB-BD31-4B8C-83A1-F6EECF244321}">
                <p14:modId xmlns:p14="http://schemas.microsoft.com/office/powerpoint/2010/main" val="3736295776"/>
              </p:ext>
            </p:extLst>
          </p:nvPr>
        </p:nvGraphicFramePr>
        <p:xfrm>
          <a:off x="219932" y="4221088"/>
          <a:ext cx="8711997" cy="1803648"/>
        </p:xfrm>
        <a:graphic>
          <a:graphicData uri="http://schemas.openxmlformats.org/drawingml/2006/table">
            <a:tbl>
              <a:tblPr firstRow="1" bandRow="1">
                <a:tableStyleId>{5C22544A-7EE6-4342-B048-85BDC9FD1C3A}</a:tableStyleId>
              </a:tblPr>
              <a:tblGrid>
                <a:gridCol w="1244571">
                  <a:extLst>
                    <a:ext uri="{9D8B030D-6E8A-4147-A177-3AD203B41FA5}">
                      <a16:colId xmlns:a16="http://schemas.microsoft.com/office/drawing/2014/main" val="20000"/>
                    </a:ext>
                  </a:extLst>
                </a:gridCol>
                <a:gridCol w="1244571">
                  <a:extLst>
                    <a:ext uri="{9D8B030D-6E8A-4147-A177-3AD203B41FA5}">
                      <a16:colId xmlns:a16="http://schemas.microsoft.com/office/drawing/2014/main" val="20001"/>
                    </a:ext>
                  </a:extLst>
                </a:gridCol>
                <a:gridCol w="1244571">
                  <a:extLst>
                    <a:ext uri="{9D8B030D-6E8A-4147-A177-3AD203B41FA5}">
                      <a16:colId xmlns:a16="http://schemas.microsoft.com/office/drawing/2014/main" val="20002"/>
                    </a:ext>
                  </a:extLst>
                </a:gridCol>
                <a:gridCol w="1244571">
                  <a:extLst>
                    <a:ext uri="{9D8B030D-6E8A-4147-A177-3AD203B41FA5}">
                      <a16:colId xmlns:a16="http://schemas.microsoft.com/office/drawing/2014/main" val="20006"/>
                    </a:ext>
                  </a:extLst>
                </a:gridCol>
                <a:gridCol w="1244571">
                  <a:extLst>
                    <a:ext uri="{9D8B030D-6E8A-4147-A177-3AD203B41FA5}">
                      <a16:colId xmlns:a16="http://schemas.microsoft.com/office/drawing/2014/main" val="20003"/>
                    </a:ext>
                  </a:extLst>
                </a:gridCol>
                <a:gridCol w="1244571">
                  <a:extLst>
                    <a:ext uri="{9D8B030D-6E8A-4147-A177-3AD203B41FA5}">
                      <a16:colId xmlns:a16="http://schemas.microsoft.com/office/drawing/2014/main" val="20004"/>
                    </a:ext>
                  </a:extLst>
                </a:gridCol>
                <a:gridCol w="1244571">
                  <a:extLst>
                    <a:ext uri="{9D8B030D-6E8A-4147-A177-3AD203B41FA5}">
                      <a16:colId xmlns:a16="http://schemas.microsoft.com/office/drawing/2014/main" val="20005"/>
                    </a:ext>
                  </a:extLst>
                </a:gridCol>
              </a:tblGrid>
              <a:tr h="432048">
                <a:tc gridSpan="7">
                  <a:txBody>
                    <a:bodyPr/>
                    <a:lstStyle/>
                    <a:p>
                      <a:pPr algn="ctr"/>
                      <a:r>
                        <a:rPr lang="de-DE" sz="2000" dirty="0">
                          <a:solidFill>
                            <a:schemeClr val="bg1"/>
                          </a:solidFill>
                        </a:rPr>
                        <a:t>Ausbildungsberufe</a:t>
                      </a:r>
                    </a:p>
                  </a:txBody>
                  <a:tcPr anchor="ctr">
                    <a:solidFill>
                      <a:srgbClr val="4769BD"/>
                    </a:solidFill>
                  </a:tcPr>
                </a:tc>
                <a:tc hMerge="1">
                  <a:txBody>
                    <a:bodyPr/>
                    <a:lstStyle/>
                    <a:p>
                      <a:pPr algn="ctr"/>
                      <a:endParaRPr lang="de-DE" sz="1400" dirty="0"/>
                    </a:p>
                  </a:txBody>
                  <a:tcPr anchor="ctr">
                    <a:solidFill>
                      <a:schemeClr val="tx2">
                        <a:lumMod val="40000"/>
                        <a:lumOff val="60000"/>
                      </a:schemeClr>
                    </a:solidFill>
                  </a:tcPr>
                </a:tc>
                <a:tc hMerge="1">
                  <a:txBody>
                    <a:bodyPr/>
                    <a:lstStyle/>
                    <a:p>
                      <a:pPr algn="ctr"/>
                      <a:endParaRPr lang="de-DE" sz="1400" dirty="0"/>
                    </a:p>
                  </a:txBody>
                  <a:tcPr anchor="ctr">
                    <a:solidFill>
                      <a:schemeClr val="tx2">
                        <a:lumMod val="40000"/>
                        <a:lumOff val="60000"/>
                      </a:schemeClr>
                    </a:solidFill>
                  </a:tcPr>
                </a:tc>
                <a:tc hMerge="1">
                  <a:txBody>
                    <a:bodyPr/>
                    <a:lstStyle/>
                    <a:p>
                      <a:endParaRPr lang="de-DE"/>
                    </a:p>
                  </a:txBody>
                  <a:tcPr/>
                </a:tc>
                <a:tc hMerge="1">
                  <a:txBody>
                    <a:bodyPr/>
                    <a:lstStyle/>
                    <a:p>
                      <a:pPr algn="ctr"/>
                      <a:endParaRPr lang="de-DE" sz="1400" dirty="0"/>
                    </a:p>
                  </a:txBody>
                  <a:tcPr anchor="ctr">
                    <a:solidFill>
                      <a:schemeClr val="tx2">
                        <a:lumMod val="40000"/>
                        <a:lumOff val="60000"/>
                      </a:schemeClr>
                    </a:solidFill>
                  </a:tcPr>
                </a:tc>
                <a:tc hMerge="1">
                  <a:txBody>
                    <a:bodyPr/>
                    <a:lstStyle/>
                    <a:p>
                      <a:pPr algn="ctr"/>
                      <a:endParaRPr lang="de-DE" sz="1400" dirty="0"/>
                    </a:p>
                  </a:txBody>
                  <a:tcPr anchor="ctr">
                    <a:solidFill>
                      <a:schemeClr val="tx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de-DE" sz="1400" dirty="0"/>
                    </a:p>
                  </a:txBody>
                  <a:tcPr anchor="ctr">
                    <a:solidFill>
                      <a:schemeClr val="tx2">
                        <a:lumMod val="40000"/>
                        <a:lumOff val="60000"/>
                      </a:schemeClr>
                    </a:solidFill>
                  </a:tcPr>
                </a:tc>
                <a:extLst>
                  <a:ext uri="{0D108BD9-81ED-4DB2-BD59-A6C34878D82A}">
                    <a16:rowId xmlns:a16="http://schemas.microsoft.com/office/drawing/2014/main" val="10000"/>
                  </a:ext>
                </a:extLst>
              </a:tr>
              <a:tr h="997453">
                <a:tc>
                  <a:txBody>
                    <a:bodyPr/>
                    <a:lstStyle/>
                    <a:p>
                      <a:pPr algn="ctr"/>
                      <a:r>
                        <a:rPr lang="de-DE" sz="1400" b="1" dirty="0" smtClean="0">
                          <a:solidFill>
                            <a:schemeClr val="bg1"/>
                          </a:solidFill>
                          <a:latin typeface="Arial" panose="020B0604020202020204" pitchFamily="34" charset="0"/>
                          <a:cs typeface="Arial" panose="020B0604020202020204" pitchFamily="34" charset="0"/>
                          <a:hlinkClick r:id="rId3" action="ppaction://hlinkfile"/>
                        </a:rPr>
                        <a:t>Bank-kauffrau/-</a:t>
                      </a:r>
                      <a:r>
                        <a:rPr lang="de-DE" sz="1400" b="1" dirty="0">
                          <a:solidFill>
                            <a:schemeClr val="bg1"/>
                          </a:solidFill>
                          <a:latin typeface="Arial" panose="020B0604020202020204" pitchFamily="34" charset="0"/>
                          <a:cs typeface="Arial" panose="020B0604020202020204" pitchFamily="34" charset="0"/>
                          <a:hlinkClick r:id="rId3" action="ppaction://hlinkfile"/>
                        </a:rPr>
                        <a:t>mann</a:t>
                      </a:r>
                      <a:r>
                        <a:rPr lang="de-DE" sz="1400" b="1" baseline="0" dirty="0">
                          <a:solidFill>
                            <a:schemeClr val="bg1"/>
                          </a:solidFill>
                          <a:latin typeface="Arial" panose="020B0604020202020204" pitchFamily="34" charset="0"/>
                          <a:cs typeface="Arial" panose="020B0604020202020204" pitchFamily="34" charset="0"/>
                          <a:hlinkClick r:id="rId3" action="ppaction://hlinkfile"/>
                        </a:rPr>
                        <a:t> </a:t>
                      </a:r>
                      <a:endParaRPr lang="de-DE" sz="1400" b="1" dirty="0">
                        <a:solidFill>
                          <a:schemeClr val="bg1"/>
                        </a:solidFill>
                        <a:latin typeface="Arial" panose="020B0604020202020204" pitchFamily="34" charset="0"/>
                        <a:cs typeface="Arial" panose="020B0604020202020204" pitchFamily="34" charset="0"/>
                      </a:endParaRPr>
                    </a:p>
                  </a:txBody>
                  <a:tcPr anchor="ctr">
                    <a:solidFill>
                      <a:srgbClr val="4769BD"/>
                    </a:solidFill>
                  </a:tcPr>
                </a:tc>
                <a:tc>
                  <a:txBody>
                    <a:bodyPr/>
                    <a:lstStyle/>
                    <a:p>
                      <a:pPr algn="ctr"/>
                      <a:r>
                        <a:rPr lang="de-DE" sz="1400" b="1" dirty="0" smtClean="0">
                          <a:solidFill>
                            <a:schemeClr val="bg1"/>
                          </a:solidFill>
                          <a:latin typeface="Arial" panose="020B0604020202020204" pitchFamily="34" charset="0"/>
                          <a:cs typeface="Arial" panose="020B0604020202020204" pitchFamily="34" charset="0"/>
                          <a:hlinkClick r:id="rId4" action="ppaction://hlinkfile"/>
                        </a:rPr>
                        <a:t>Kauffrau/-</a:t>
                      </a:r>
                      <a:r>
                        <a:rPr lang="de-DE" sz="1400" b="1" dirty="0">
                          <a:solidFill>
                            <a:schemeClr val="bg1"/>
                          </a:solidFill>
                          <a:latin typeface="Arial" panose="020B0604020202020204" pitchFamily="34" charset="0"/>
                          <a:cs typeface="Arial" panose="020B0604020202020204" pitchFamily="34" charset="0"/>
                          <a:hlinkClick r:id="rId4" action="ppaction://hlinkfile"/>
                        </a:rPr>
                        <a:t>mann</a:t>
                      </a:r>
                      <a:r>
                        <a:rPr lang="de-DE" sz="1400" b="1" baseline="0" dirty="0">
                          <a:solidFill>
                            <a:schemeClr val="bg1"/>
                          </a:solidFill>
                          <a:latin typeface="Arial" panose="020B0604020202020204" pitchFamily="34" charset="0"/>
                          <a:cs typeface="Arial" panose="020B0604020202020204" pitchFamily="34" charset="0"/>
                          <a:hlinkClick r:id="rId4" action="ppaction://hlinkfile"/>
                        </a:rPr>
                        <a:t> für Büro-manage-</a:t>
                      </a:r>
                      <a:r>
                        <a:rPr lang="de-DE" sz="1400" b="1" baseline="0" dirty="0" err="1">
                          <a:solidFill>
                            <a:schemeClr val="bg1"/>
                          </a:solidFill>
                          <a:latin typeface="Arial" panose="020B0604020202020204" pitchFamily="34" charset="0"/>
                          <a:cs typeface="Arial" panose="020B0604020202020204" pitchFamily="34" charset="0"/>
                          <a:hlinkClick r:id="rId4" action="ppaction://hlinkfile"/>
                        </a:rPr>
                        <a:t>ment</a:t>
                      </a:r>
                      <a:endParaRPr lang="de-DE" sz="1400" b="1" dirty="0">
                        <a:solidFill>
                          <a:schemeClr val="bg1"/>
                        </a:solidFill>
                        <a:latin typeface="Arial" panose="020B0604020202020204" pitchFamily="34" charset="0"/>
                        <a:cs typeface="Arial" panose="020B0604020202020204" pitchFamily="34" charset="0"/>
                      </a:endParaRPr>
                    </a:p>
                  </a:txBody>
                  <a:tcPr anchor="ctr">
                    <a:solidFill>
                      <a:srgbClr val="4769BD"/>
                    </a:solidFill>
                  </a:tcPr>
                </a:tc>
                <a:tc>
                  <a:txBody>
                    <a:bodyPr/>
                    <a:lstStyle/>
                    <a:p>
                      <a:pPr algn="ctr"/>
                      <a:r>
                        <a:rPr lang="de-DE" sz="1400" b="1" dirty="0" smtClean="0">
                          <a:solidFill>
                            <a:schemeClr val="bg1"/>
                          </a:solidFill>
                          <a:latin typeface="Arial" panose="020B0604020202020204" pitchFamily="34" charset="0"/>
                          <a:cs typeface="Arial" panose="020B0604020202020204" pitchFamily="34" charset="0"/>
                          <a:hlinkClick r:id="rId5" action="ppaction://hlinkfile"/>
                        </a:rPr>
                        <a:t>Industrie-kauffrau/-</a:t>
                      </a:r>
                      <a:r>
                        <a:rPr lang="de-DE" sz="1400" b="1" dirty="0">
                          <a:solidFill>
                            <a:schemeClr val="bg1"/>
                          </a:solidFill>
                          <a:latin typeface="Arial" panose="020B0604020202020204" pitchFamily="34" charset="0"/>
                          <a:cs typeface="Arial" panose="020B0604020202020204" pitchFamily="34" charset="0"/>
                          <a:hlinkClick r:id="rId5" action="ppaction://hlinkfile"/>
                        </a:rPr>
                        <a:t>mann</a:t>
                      </a:r>
                      <a:endParaRPr lang="de-DE" sz="1400" b="1" dirty="0">
                        <a:solidFill>
                          <a:schemeClr val="bg1"/>
                        </a:solidFill>
                        <a:latin typeface="Arial" panose="020B0604020202020204" pitchFamily="34" charset="0"/>
                        <a:cs typeface="Arial" panose="020B0604020202020204" pitchFamily="34" charset="0"/>
                      </a:endParaRPr>
                    </a:p>
                  </a:txBody>
                  <a:tcPr anchor="ctr">
                    <a:solidFill>
                      <a:srgbClr val="4769BD"/>
                    </a:solidFill>
                  </a:tcPr>
                </a:tc>
                <a:tc>
                  <a:txBody>
                    <a:bodyPr/>
                    <a:lstStyle/>
                    <a:p>
                      <a:pPr algn="ctr"/>
                      <a:r>
                        <a:rPr lang="de-DE" sz="1400" b="1" dirty="0" smtClean="0">
                          <a:solidFill>
                            <a:schemeClr val="bg1"/>
                          </a:solidFill>
                          <a:latin typeface="Arial" panose="020B0604020202020204" pitchFamily="34" charset="0"/>
                          <a:cs typeface="Arial" panose="020B0604020202020204" pitchFamily="34" charset="0"/>
                          <a:hlinkClick r:id="rId6" action="ppaction://hlinkfile"/>
                        </a:rPr>
                        <a:t>Kauffrau/-</a:t>
                      </a:r>
                      <a:r>
                        <a:rPr lang="de-DE" sz="1400" b="1" dirty="0">
                          <a:solidFill>
                            <a:schemeClr val="bg1"/>
                          </a:solidFill>
                          <a:latin typeface="Arial" panose="020B0604020202020204" pitchFamily="34" charset="0"/>
                          <a:cs typeface="Arial" panose="020B0604020202020204" pitchFamily="34" charset="0"/>
                          <a:hlinkClick r:id="rId6" action="ppaction://hlinkfile"/>
                        </a:rPr>
                        <a:t>mann im E-Commerce</a:t>
                      </a:r>
                      <a:endParaRPr lang="de-DE" sz="1400" b="1" dirty="0">
                        <a:solidFill>
                          <a:schemeClr val="bg1"/>
                        </a:solidFill>
                        <a:latin typeface="Arial" panose="020B0604020202020204" pitchFamily="34" charset="0"/>
                        <a:cs typeface="Arial" panose="020B0604020202020204" pitchFamily="34" charset="0"/>
                      </a:endParaRPr>
                    </a:p>
                  </a:txBody>
                  <a:tcPr anchor="ctr">
                    <a:solidFill>
                      <a:srgbClr val="4769BD"/>
                    </a:solidFill>
                  </a:tcPr>
                </a:tc>
                <a:tc>
                  <a:txBody>
                    <a:bodyPr/>
                    <a:lstStyle/>
                    <a:p>
                      <a:pPr algn="ctr"/>
                      <a:r>
                        <a:rPr lang="de-DE" sz="1400" b="1" baseline="0" dirty="0" smtClean="0">
                          <a:solidFill>
                            <a:schemeClr val="bg1"/>
                          </a:solidFill>
                          <a:latin typeface="Arial" panose="020B0604020202020204" pitchFamily="34" charset="0"/>
                          <a:cs typeface="Arial" panose="020B0604020202020204" pitchFamily="34" charset="0"/>
                          <a:hlinkClick r:id="rId7" action="ppaction://hlinkfile"/>
                        </a:rPr>
                        <a:t>Kauffrau/-</a:t>
                      </a:r>
                      <a:r>
                        <a:rPr lang="de-DE" sz="1400" b="1" baseline="0" dirty="0">
                          <a:solidFill>
                            <a:schemeClr val="bg1"/>
                          </a:solidFill>
                          <a:latin typeface="Arial" panose="020B0604020202020204" pitchFamily="34" charset="0"/>
                          <a:cs typeface="Arial" panose="020B0604020202020204" pitchFamily="34" charset="0"/>
                          <a:hlinkClick r:id="rId7" action="ppaction://hlinkfile"/>
                        </a:rPr>
                        <a:t>mann im Einzel-handel  </a:t>
                      </a:r>
                      <a:r>
                        <a:rPr lang="de-DE" sz="1400" b="1" baseline="0">
                          <a:solidFill>
                            <a:schemeClr val="bg1"/>
                          </a:solidFill>
                          <a:latin typeface="Arial" panose="020B0604020202020204" pitchFamily="34" charset="0"/>
                          <a:cs typeface="Arial" panose="020B0604020202020204" pitchFamily="34" charset="0"/>
                          <a:hlinkClick r:id="rId7" action="ppaction://hlinkfile"/>
                        </a:rPr>
                        <a:t>und </a:t>
                      </a:r>
                      <a:r>
                        <a:rPr lang="de-DE" sz="1400" b="1" baseline="0" smtClean="0">
                          <a:solidFill>
                            <a:schemeClr val="bg1"/>
                          </a:solidFill>
                          <a:latin typeface="Arial" panose="020B0604020202020204" pitchFamily="34" charset="0"/>
                          <a:cs typeface="Arial" panose="020B0604020202020204" pitchFamily="34" charset="0"/>
                          <a:hlinkClick r:id="rId7" action="ppaction://hlinkfile"/>
                        </a:rPr>
                        <a:t>Verkäufer/-</a:t>
                      </a:r>
                      <a:r>
                        <a:rPr lang="de-DE" sz="1400" b="1" baseline="0" dirty="0">
                          <a:solidFill>
                            <a:schemeClr val="bg1"/>
                          </a:solidFill>
                          <a:latin typeface="Arial" panose="020B0604020202020204" pitchFamily="34" charset="0"/>
                          <a:cs typeface="Arial" panose="020B0604020202020204" pitchFamily="34" charset="0"/>
                          <a:hlinkClick r:id="rId7" action="ppaction://hlinkfile"/>
                        </a:rPr>
                        <a:t>in</a:t>
                      </a:r>
                      <a:endParaRPr lang="de-DE" sz="1400" b="1" baseline="0" dirty="0">
                        <a:solidFill>
                          <a:schemeClr val="bg1"/>
                        </a:solidFill>
                        <a:latin typeface="Arial" panose="020B0604020202020204" pitchFamily="34" charset="0"/>
                        <a:cs typeface="Arial" panose="020B0604020202020204" pitchFamily="34" charset="0"/>
                      </a:endParaRPr>
                    </a:p>
                  </a:txBody>
                  <a:tcPr anchor="ctr">
                    <a:solidFill>
                      <a:srgbClr val="4769BD"/>
                    </a:solidFill>
                  </a:tcPr>
                </a:tc>
                <a:tc>
                  <a:txBody>
                    <a:bodyPr/>
                    <a:lstStyle/>
                    <a:p>
                      <a:pPr algn="ctr"/>
                      <a:r>
                        <a:rPr lang="de-DE" sz="1400" b="1" dirty="0" smtClean="0">
                          <a:solidFill>
                            <a:schemeClr val="bg1"/>
                          </a:solidFill>
                          <a:latin typeface="Arial" panose="020B0604020202020204" pitchFamily="34" charset="0"/>
                          <a:cs typeface="Arial" panose="020B0604020202020204" pitchFamily="34" charset="0"/>
                          <a:hlinkClick r:id="rId8" action="ppaction://hlinkfile"/>
                        </a:rPr>
                        <a:t>Kauffrau/-</a:t>
                      </a:r>
                      <a:r>
                        <a:rPr lang="de-DE" sz="1400" b="1" dirty="0">
                          <a:solidFill>
                            <a:schemeClr val="bg1"/>
                          </a:solidFill>
                          <a:latin typeface="Arial" panose="020B0604020202020204" pitchFamily="34" charset="0"/>
                          <a:cs typeface="Arial" panose="020B0604020202020204" pitchFamily="34" charset="0"/>
                          <a:hlinkClick r:id="rId8" action="ppaction://hlinkfile"/>
                        </a:rPr>
                        <a:t>mann im Groß- und Außen-handel</a:t>
                      </a:r>
                      <a:endParaRPr lang="de-DE" sz="1400" b="1" dirty="0">
                        <a:solidFill>
                          <a:schemeClr val="bg1"/>
                        </a:solidFill>
                        <a:latin typeface="Arial" panose="020B0604020202020204" pitchFamily="34" charset="0"/>
                        <a:cs typeface="Arial" panose="020B0604020202020204" pitchFamily="34" charset="0"/>
                      </a:endParaRPr>
                    </a:p>
                  </a:txBody>
                  <a:tcPr anchor="ctr">
                    <a:solidFill>
                      <a:srgbClr val="4769B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400" b="1" dirty="0">
                          <a:solidFill>
                            <a:schemeClr val="bg1"/>
                          </a:solidFill>
                          <a:latin typeface="Arial" panose="020B0604020202020204" pitchFamily="34" charset="0"/>
                          <a:cs typeface="Arial" panose="020B0604020202020204" pitchFamily="34" charset="0"/>
                          <a:hlinkClick r:id="rId9" action="ppaction://hlinkfile"/>
                        </a:rPr>
                        <a:t>Rechts-anwalts-</a:t>
                      </a:r>
                      <a:r>
                        <a:rPr lang="de-DE" sz="1400" b="1" baseline="0" dirty="0">
                          <a:solidFill>
                            <a:schemeClr val="bg1"/>
                          </a:solidFill>
                          <a:latin typeface="Arial" panose="020B0604020202020204" pitchFamily="34" charset="0"/>
                          <a:cs typeface="Arial" panose="020B0604020202020204" pitchFamily="34" charset="0"/>
                          <a:hlinkClick r:id="rId9" action="ppaction://hlinkfile"/>
                        </a:rPr>
                        <a:t> und Notar-fach-angestellte</a:t>
                      </a:r>
                      <a:endParaRPr lang="de-DE" sz="1400" b="1" dirty="0">
                        <a:solidFill>
                          <a:schemeClr val="bg1"/>
                        </a:solidFill>
                        <a:latin typeface="Arial" panose="020B0604020202020204" pitchFamily="34" charset="0"/>
                        <a:cs typeface="Arial" panose="020B0604020202020204" pitchFamily="34" charset="0"/>
                      </a:endParaRPr>
                    </a:p>
                  </a:txBody>
                  <a:tcPr anchor="ctr">
                    <a:solidFill>
                      <a:srgbClr val="4769BD"/>
                    </a:solidFill>
                  </a:tcPr>
                </a:tc>
                <a:extLst>
                  <a:ext uri="{0D108BD9-81ED-4DB2-BD59-A6C34878D82A}">
                    <a16:rowId xmlns:a16="http://schemas.microsoft.com/office/drawing/2014/main" val="10001"/>
                  </a:ext>
                </a:extLst>
              </a:tr>
            </a:tbl>
          </a:graphicData>
        </a:graphic>
      </p:graphicFrame>
      <p:sp>
        <p:nvSpPr>
          <p:cNvPr id="43" name="Abgerundete rechteckige Legende 42"/>
          <p:cNvSpPr/>
          <p:nvPr/>
        </p:nvSpPr>
        <p:spPr>
          <a:xfrm>
            <a:off x="6804248" y="1333247"/>
            <a:ext cx="2016224" cy="1059153"/>
          </a:xfrm>
          <a:prstGeom prst="wedgeRoundRectCallout">
            <a:avLst>
              <a:gd name="adj1" fmla="val 12419"/>
              <a:gd name="adj2" fmla="val 61852"/>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rgbClr val="C00000"/>
                </a:solidFill>
              </a:rPr>
              <a:t>Klicken Sie auf </a:t>
            </a:r>
            <a:r>
              <a:rPr lang="de-DE" sz="1400" dirty="0" smtClean="0">
                <a:solidFill>
                  <a:srgbClr val="C00000"/>
                </a:solidFill>
              </a:rPr>
              <a:t>die Überschrift bzw</a:t>
            </a:r>
            <a:r>
              <a:rPr lang="de-DE" sz="1400" dirty="0">
                <a:solidFill>
                  <a:srgbClr val="C00000"/>
                </a:solidFill>
              </a:rPr>
              <a:t>. die einzelnen Ausbildungsberufe und erfahren Sie mehr …</a:t>
            </a:r>
          </a:p>
        </p:txBody>
      </p:sp>
      <p:sp>
        <p:nvSpPr>
          <p:cNvPr id="3" name="Textfeld 2">
            <a:hlinkClick r:id="rId10" action="ppaction://hlinkfile"/>
          </p:cNvPr>
          <p:cNvSpPr txBox="1"/>
          <p:nvPr/>
        </p:nvSpPr>
        <p:spPr>
          <a:xfrm>
            <a:off x="1282863" y="548678"/>
            <a:ext cx="6712094" cy="461665"/>
          </a:xfrm>
          <a:prstGeom prst="rect">
            <a:avLst/>
          </a:prstGeom>
          <a:solidFill>
            <a:srgbClr val="304986"/>
          </a:solidFill>
        </p:spPr>
        <p:txBody>
          <a:bodyPr wrap="none" rtlCol="0">
            <a:spAutoFit/>
          </a:bodyPr>
          <a:lstStyle/>
          <a:p>
            <a:r>
              <a:rPr lang="de-DE" sz="2400" b="1" dirty="0">
                <a:solidFill>
                  <a:schemeClr val="bg1"/>
                </a:solidFill>
                <a:latin typeface="Arial" panose="020B0604020202020204" pitchFamily="34" charset="0"/>
                <a:cs typeface="Arial" panose="020B0604020202020204" pitchFamily="34" charset="0"/>
              </a:rPr>
              <a:t>Ausbildung am Reinhard-Mohn-Berufskolleg</a:t>
            </a:r>
          </a:p>
        </p:txBody>
      </p:sp>
      <p:pic>
        <p:nvPicPr>
          <p:cNvPr id="22" name="Grafik 2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6208704"/>
            <a:ext cx="1912035" cy="587497"/>
          </a:xfrm>
          <a:prstGeom prst="rect">
            <a:avLst/>
          </a:prstGeom>
        </p:spPr>
      </p:pic>
      <p:grpSp>
        <p:nvGrpSpPr>
          <p:cNvPr id="2" name="Gruppieren 1"/>
          <p:cNvGrpSpPr/>
          <p:nvPr/>
        </p:nvGrpSpPr>
        <p:grpSpPr>
          <a:xfrm>
            <a:off x="1246230" y="1333247"/>
            <a:ext cx="4854617" cy="2583158"/>
            <a:chOff x="1246230" y="1333247"/>
            <a:chExt cx="4854617" cy="2583158"/>
          </a:xfrm>
        </p:grpSpPr>
        <p:grpSp>
          <p:nvGrpSpPr>
            <p:cNvPr id="29" name="Gruppieren 28"/>
            <p:cNvGrpSpPr/>
            <p:nvPr/>
          </p:nvGrpSpPr>
          <p:grpSpPr>
            <a:xfrm>
              <a:off x="1454927" y="1602765"/>
              <a:ext cx="1512781" cy="1519054"/>
              <a:chOff x="2531277" y="178149"/>
              <a:chExt cx="1588073" cy="1605775"/>
            </a:xfrm>
            <a:solidFill>
              <a:srgbClr val="304986"/>
            </a:solidFill>
          </p:grpSpPr>
          <p:sp>
            <p:nvSpPr>
              <p:cNvPr id="41" name="Form 40"/>
              <p:cNvSpPr/>
              <p:nvPr/>
            </p:nvSpPr>
            <p:spPr>
              <a:xfrm rot="20700000">
                <a:off x="2531277" y="178149"/>
                <a:ext cx="1588073" cy="1605775"/>
              </a:xfrm>
              <a:prstGeom prst="gear6">
                <a:avLst/>
              </a:prstGeom>
              <a:grpFill/>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42" name="Form 4"/>
              <p:cNvSpPr/>
              <p:nvPr/>
            </p:nvSpPr>
            <p:spPr>
              <a:xfrm>
                <a:off x="2878538" y="709690"/>
                <a:ext cx="893551" cy="55812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200" b="1" kern="1200" dirty="0">
                    <a:solidFill>
                      <a:schemeClr val="bg1"/>
                    </a:solidFill>
                  </a:rPr>
                  <a:t>Leben</a:t>
                </a:r>
                <a:r>
                  <a:rPr lang="de-DE" sz="1100" b="1" kern="1200" dirty="0">
                    <a:solidFill>
                      <a:schemeClr val="bg1"/>
                    </a:solidFill>
                  </a:rPr>
                  <a:t> </a:t>
                </a:r>
              </a:p>
              <a:p>
                <a:pPr lvl="0" algn="ctr" defTabSz="711200">
                  <a:lnSpc>
                    <a:spcPct val="90000"/>
                  </a:lnSpc>
                  <a:spcBef>
                    <a:spcPct val="0"/>
                  </a:spcBef>
                  <a:spcAft>
                    <a:spcPct val="35000"/>
                  </a:spcAft>
                </a:pPr>
                <a:r>
                  <a:rPr lang="de-DE" sz="1100" b="1" kern="1200" dirty="0">
                    <a:solidFill>
                      <a:schemeClr val="bg1"/>
                    </a:solidFill>
                  </a:rPr>
                  <a:t>Leisten </a:t>
                </a:r>
              </a:p>
              <a:p>
                <a:pPr lvl="0" algn="ctr" defTabSz="711200">
                  <a:lnSpc>
                    <a:spcPct val="90000"/>
                  </a:lnSpc>
                  <a:spcBef>
                    <a:spcPct val="0"/>
                  </a:spcBef>
                  <a:spcAft>
                    <a:spcPct val="35000"/>
                  </a:spcAft>
                </a:pPr>
                <a:r>
                  <a:rPr lang="de-DE" sz="1100" b="1" kern="1200" dirty="0">
                    <a:solidFill>
                      <a:schemeClr val="bg1"/>
                    </a:solidFill>
                  </a:rPr>
                  <a:t>Lernen </a:t>
                </a:r>
              </a:p>
            </p:txBody>
          </p:sp>
        </p:grpSp>
        <p:grpSp>
          <p:nvGrpSpPr>
            <p:cNvPr id="30" name="Gruppieren 29"/>
            <p:cNvGrpSpPr/>
            <p:nvPr/>
          </p:nvGrpSpPr>
          <p:grpSpPr>
            <a:xfrm>
              <a:off x="3380873" y="1617496"/>
              <a:ext cx="1394536" cy="1330751"/>
              <a:chOff x="1477525" y="2333320"/>
              <a:chExt cx="1552268" cy="1456346"/>
            </a:xfrm>
            <a:solidFill>
              <a:srgbClr val="4769BD">
                <a:alpha val="80000"/>
              </a:srgbClr>
            </a:solidFill>
          </p:grpSpPr>
          <p:sp>
            <p:nvSpPr>
              <p:cNvPr id="39" name="Form 38"/>
              <p:cNvSpPr/>
              <p:nvPr/>
            </p:nvSpPr>
            <p:spPr>
              <a:xfrm>
                <a:off x="1477525" y="2333320"/>
                <a:ext cx="1552268" cy="1456346"/>
              </a:xfrm>
              <a:prstGeom prst="gear6">
                <a:avLst/>
              </a:prstGeom>
              <a:grpFill/>
            </p:spPr>
            <p:style>
              <a:lnRef idx="2">
                <a:schemeClr val="lt1">
                  <a:hueOff val="0"/>
                  <a:satOff val="0"/>
                  <a:lumOff val="0"/>
                  <a:alphaOff val="0"/>
                </a:schemeClr>
              </a:lnRef>
              <a:fillRef idx="1">
                <a:scrgbClr r="0" g="0" b="0"/>
              </a:fillRef>
              <a:effectRef idx="0">
                <a:schemeClr val="accent3">
                  <a:hueOff val="5625132"/>
                  <a:satOff val="-8440"/>
                  <a:lumOff val="-1373"/>
                  <a:alphaOff val="0"/>
                </a:schemeClr>
              </a:effectRef>
              <a:fontRef idx="minor">
                <a:schemeClr val="lt1"/>
              </a:fontRef>
            </p:style>
          </p:sp>
          <p:sp>
            <p:nvSpPr>
              <p:cNvPr id="40" name="Form 4"/>
              <p:cNvSpPr/>
              <p:nvPr/>
            </p:nvSpPr>
            <p:spPr>
              <a:xfrm>
                <a:off x="1858108" y="2767166"/>
                <a:ext cx="791102" cy="577815"/>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200" b="1" kern="1200" dirty="0" err="1">
                    <a:solidFill>
                      <a:schemeClr val="bg1"/>
                    </a:solidFill>
                  </a:rPr>
                  <a:t>Digitali-sierung</a:t>
                </a:r>
                <a:endParaRPr lang="de-DE" sz="1200" b="1" kern="1200" dirty="0">
                  <a:solidFill>
                    <a:schemeClr val="bg1"/>
                  </a:solidFill>
                </a:endParaRPr>
              </a:p>
            </p:txBody>
          </p:sp>
        </p:grpSp>
        <p:grpSp>
          <p:nvGrpSpPr>
            <p:cNvPr id="31" name="Gruppieren 30"/>
            <p:cNvGrpSpPr/>
            <p:nvPr/>
          </p:nvGrpSpPr>
          <p:grpSpPr>
            <a:xfrm>
              <a:off x="2472011" y="2453832"/>
              <a:ext cx="1449495" cy="1407955"/>
              <a:chOff x="1414425" y="1868649"/>
              <a:chExt cx="1552268" cy="1456346"/>
            </a:xfrm>
            <a:solidFill>
              <a:srgbClr val="7CB73B"/>
            </a:solidFill>
          </p:grpSpPr>
          <p:sp>
            <p:nvSpPr>
              <p:cNvPr id="37" name="Form 36"/>
              <p:cNvSpPr/>
              <p:nvPr/>
            </p:nvSpPr>
            <p:spPr>
              <a:xfrm>
                <a:off x="1414425" y="1868649"/>
                <a:ext cx="1552268" cy="1456346"/>
              </a:xfrm>
              <a:prstGeom prst="gear6">
                <a:avLst/>
              </a:prstGeom>
              <a:grpFill/>
            </p:spPr>
            <p:style>
              <a:lnRef idx="2">
                <a:schemeClr val="lt1">
                  <a:hueOff val="0"/>
                  <a:satOff val="0"/>
                  <a:lumOff val="0"/>
                  <a:alphaOff val="0"/>
                </a:schemeClr>
              </a:lnRef>
              <a:fillRef idx="1">
                <a:scrgbClr r="0" g="0" b="0"/>
              </a:fillRef>
              <a:effectRef idx="0">
                <a:schemeClr val="accent3">
                  <a:hueOff val="5625132"/>
                  <a:satOff val="-8440"/>
                  <a:lumOff val="-1373"/>
                  <a:alphaOff val="0"/>
                </a:schemeClr>
              </a:effectRef>
              <a:fontRef idx="minor">
                <a:schemeClr val="lt1"/>
              </a:fontRef>
            </p:style>
          </p:sp>
          <p:sp>
            <p:nvSpPr>
              <p:cNvPr id="38" name="Form 4"/>
              <p:cNvSpPr/>
              <p:nvPr/>
            </p:nvSpPr>
            <p:spPr>
              <a:xfrm>
                <a:off x="1795008" y="2237504"/>
                <a:ext cx="791102" cy="71863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200" b="1" kern="1200" dirty="0">
                    <a:solidFill>
                      <a:schemeClr val="bg1"/>
                    </a:solidFill>
                  </a:rPr>
                  <a:t>Beruf-</a:t>
                </a:r>
                <a:r>
                  <a:rPr lang="de-DE" sz="1200" b="1" kern="1200" dirty="0" err="1">
                    <a:solidFill>
                      <a:schemeClr val="bg1"/>
                    </a:solidFill>
                  </a:rPr>
                  <a:t>lichkeit</a:t>
                </a:r>
                <a:endParaRPr lang="de-DE" sz="1200" b="1" kern="1200" dirty="0">
                  <a:solidFill>
                    <a:schemeClr val="bg1"/>
                  </a:solidFill>
                </a:endParaRPr>
              </a:p>
            </p:txBody>
          </p:sp>
        </p:grpSp>
        <p:grpSp>
          <p:nvGrpSpPr>
            <p:cNvPr id="32" name="Gruppieren 31"/>
            <p:cNvGrpSpPr/>
            <p:nvPr/>
          </p:nvGrpSpPr>
          <p:grpSpPr>
            <a:xfrm>
              <a:off x="4293610" y="2324175"/>
              <a:ext cx="1464624" cy="1504890"/>
              <a:chOff x="2531277" y="178149"/>
              <a:chExt cx="1588073" cy="1605775"/>
            </a:xfrm>
            <a:solidFill>
              <a:srgbClr val="96B46E">
                <a:alpha val="80000"/>
              </a:srgbClr>
            </a:solidFill>
          </p:grpSpPr>
          <p:sp>
            <p:nvSpPr>
              <p:cNvPr id="35" name="Form 34"/>
              <p:cNvSpPr/>
              <p:nvPr/>
            </p:nvSpPr>
            <p:spPr>
              <a:xfrm rot="20700000">
                <a:off x="2531277" y="178149"/>
                <a:ext cx="1588073" cy="1605775"/>
              </a:xfrm>
              <a:prstGeom prst="gear6">
                <a:avLst/>
              </a:prstGeom>
              <a:grpFill/>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
            <p:nvSpPr>
              <p:cNvPr id="36" name="Form 4"/>
              <p:cNvSpPr/>
              <p:nvPr/>
            </p:nvSpPr>
            <p:spPr>
              <a:xfrm>
                <a:off x="2878538" y="687650"/>
                <a:ext cx="893551" cy="586773"/>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200" b="1" kern="1200" dirty="0">
                    <a:solidFill>
                      <a:schemeClr val="bg1"/>
                    </a:solidFill>
                  </a:rPr>
                  <a:t>Standards</a:t>
                </a:r>
              </a:p>
            </p:txBody>
          </p:sp>
        </p:grpSp>
        <p:sp>
          <p:nvSpPr>
            <p:cNvPr id="33" name="Nach rechts gekrümmter Pfeil 32"/>
            <p:cNvSpPr/>
            <p:nvPr/>
          </p:nvSpPr>
          <p:spPr>
            <a:xfrm>
              <a:off x="1246230" y="1333247"/>
              <a:ext cx="876204" cy="2023936"/>
            </a:xfrm>
            <a:prstGeom prst="curvedRightArrow">
              <a:avLst>
                <a:gd name="adj1" fmla="val 12634"/>
                <a:gd name="adj2" fmla="val 32905"/>
                <a:gd name="adj3" fmla="val 164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34" name="Nach rechts gekrümmter Pfeil 33"/>
            <p:cNvSpPr/>
            <p:nvPr/>
          </p:nvSpPr>
          <p:spPr>
            <a:xfrm flipH="1">
              <a:off x="5509137" y="2105600"/>
              <a:ext cx="591710" cy="1810805"/>
            </a:xfrm>
            <a:prstGeom prst="curvedRightArrow">
              <a:avLst>
                <a:gd name="adj1" fmla="val 16190"/>
                <a:gd name="adj2" fmla="val 33613"/>
                <a:gd name="adj3" fmla="val 25000"/>
              </a:avLst>
            </a:prstGeom>
            <a:solidFill>
              <a:srgbClr val="96B46E"/>
            </a:solidFill>
            <a:ln>
              <a:solidFill>
                <a:srgbClr val="96B4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grpSp>
    </p:spTree>
    <p:extLst>
      <p:ext uri="{BB962C8B-B14F-4D97-AF65-F5344CB8AC3E}">
        <p14:creationId xmlns:p14="http://schemas.microsoft.com/office/powerpoint/2010/main" val="991430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5239669" y="58308"/>
            <a:ext cx="3741317" cy="2589540"/>
          </a:xfrm>
          <a:prstGeom prst="rect">
            <a:avLst/>
          </a:prstGeom>
        </p:spPr>
      </p:pic>
      <p:sp>
        <p:nvSpPr>
          <p:cNvPr id="3" name="Rechteck 2"/>
          <p:cNvSpPr/>
          <p:nvPr/>
        </p:nvSpPr>
        <p:spPr>
          <a:xfrm>
            <a:off x="72910" y="1003860"/>
            <a:ext cx="5003146" cy="2031325"/>
          </a:xfrm>
          <a:prstGeom prst="rect">
            <a:avLst/>
          </a:prstGeom>
        </p:spPr>
        <p:txBody>
          <a:bodyPr wrap="square" anchor="t">
            <a:spAutoFit/>
          </a:bodyPr>
          <a:lstStyle/>
          <a:p>
            <a:pPr algn="just"/>
            <a:r>
              <a:rPr lang="de-DE" dirty="0">
                <a:latin typeface="Arial" panose="020B0604020202020204" pitchFamily="34" charset="0"/>
                <a:cs typeface="Arial" panose="020B0604020202020204" pitchFamily="34" charset="0"/>
              </a:rPr>
              <a:t>Die Entwicklung eines </a:t>
            </a:r>
            <a:r>
              <a:rPr lang="de-DE" b="1" dirty="0">
                <a:solidFill>
                  <a:srgbClr val="304986"/>
                </a:solidFill>
                <a:latin typeface="Arial" panose="020B0604020202020204" pitchFamily="34" charset="0"/>
                <a:cs typeface="Arial" panose="020B0604020202020204" pitchFamily="34" charset="0"/>
              </a:rPr>
              <a:t>Schulprogramms</a:t>
            </a:r>
            <a:r>
              <a:rPr lang="de-DE" dirty="0">
                <a:latin typeface="Arial" panose="020B0604020202020204" pitchFamily="34" charset="0"/>
                <a:cs typeface="Arial" panose="020B0604020202020204" pitchFamily="34" charset="0"/>
              </a:rPr>
              <a:t> orientiert sich an verbindlichen staatlichen Vorgaben. </a:t>
            </a:r>
            <a:r>
              <a:rPr lang="de-DE" dirty="0" smtClean="0">
                <a:latin typeface="Arial" panose="020B0604020202020204" pitchFamily="34" charset="0"/>
                <a:cs typeface="Arial" panose="020B0604020202020204" pitchFamily="34" charset="0"/>
              </a:rPr>
              <a:t>Es </a:t>
            </a:r>
            <a:r>
              <a:rPr lang="de-DE" dirty="0">
                <a:latin typeface="Arial" panose="020B0604020202020204" pitchFamily="34" charset="0"/>
                <a:cs typeface="Arial" panose="020B0604020202020204" pitchFamily="34" charset="0"/>
              </a:rPr>
              <a:t>entwickelt sich daraus ein Konzept der pädagogischen Zielvorstellungen einer Schule, in das die Unterrichts- und Erziehungsarbeit integriert ist. </a:t>
            </a:r>
            <a:endParaRPr lang="en-US" dirty="0">
              <a:latin typeface="Arial" panose="020B0604020202020204" pitchFamily="34" charset="0"/>
              <a:cs typeface="Arial" panose="020B0604020202020204" pitchFamily="34" charset="0"/>
            </a:endParaRPr>
          </a:p>
          <a:p>
            <a:pPr algn="just"/>
            <a:endParaRPr lang="de-DE"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1B9F4EA-2DA0-43D2-ABC3-A13669C9AD04}"/>
              </a:ext>
            </a:extLst>
          </p:cNvPr>
          <p:cNvSpPr txBox="1"/>
          <p:nvPr/>
        </p:nvSpPr>
        <p:spPr>
          <a:xfrm>
            <a:off x="61996" y="2683345"/>
            <a:ext cx="8890525" cy="377026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spcAft>
                <a:spcPts val="600"/>
              </a:spcAft>
            </a:pPr>
            <a:r>
              <a:rPr lang="de-DE" dirty="0">
                <a:latin typeface="Arial"/>
                <a:cs typeface="Arial"/>
              </a:rPr>
              <a:t>Das Schulprogramm legt </a:t>
            </a:r>
            <a:r>
              <a:rPr lang="de-DE" dirty="0" smtClean="0">
                <a:latin typeface="Arial"/>
                <a:cs typeface="Arial"/>
              </a:rPr>
              <a:t>die </a:t>
            </a:r>
            <a:r>
              <a:rPr lang="de-DE" dirty="0">
                <a:latin typeface="Arial"/>
                <a:cs typeface="Arial"/>
              </a:rPr>
              <a:t>Weiterentwicklung der schulischen Arbeit </a:t>
            </a:r>
            <a:r>
              <a:rPr lang="de-DE" dirty="0" smtClean="0">
                <a:latin typeface="Arial"/>
                <a:cs typeface="Arial"/>
              </a:rPr>
              <a:t>fest. Es ist somit ein </a:t>
            </a:r>
            <a:r>
              <a:rPr lang="de-DE" dirty="0">
                <a:latin typeface="Arial"/>
                <a:cs typeface="Arial"/>
              </a:rPr>
              <a:t>zentraler Bestandteil von Schulentwicklung und führt </a:t>
            </a:r>
            <a:r>
              <a:rPr lang="de-DE" dirty="0" smtClean="0">
                <a:latin typeface="Arial"/>
                <a:cs typeface="Arial"/>
              </a:rPr>
              <a:t>zur </a:t>
            </a:r>
            <a:r>
              <a:rPr lang="de-DE" dirty="0">
                <a:latin typeface="Arial"/>
                <a:cs typeface="Arial"/>
              </a:rPr>
              <a:t>Sicherung der Qualität schulischer Arbeit. </a:t>
            </a:r>
            <a:r>
              <a:rPr lang="de-DE" dirty="0" smtClean="0">
                <a:latin typeface="Arial"/>
                <a:cs typeface="Arial"/>
              </a:rPr>
              <a:t>Das </a:t>
            </a:r>
            <a:r>
              <a:rPr lang="de-DE" dirty="0">
                <a:latin typeface="Arial"/>
                <a:cs typeface="Arial"/>
              </a:rPr>
              <a:t>Schulprogramm stellt den Konsens des Kollegiums als Ausgangspunkt der gemeinsamen Arbeit dar und schafft für Schülerinnen und Schüler, Eltern und Ausbilder Transparenz im Hinblick auf die Leistungen des Berufskollegs. </a:t>
            </a:r>
            <a:endParaRPr lang="de-DE" dirty="0" smtClean="0">
              <a:latin typeface="Arial"/>
              <a:cs typeface="Arial"/>
            </a:endParaRPr>
          </a:p>
          <a:p>
            <a:pPr algn="just"/>
            <a:r>
              <a:rPr lang="de-DE" dirty="0" smtClean="0">
                <a:latin typeface="Arial"/>
                <a:cs typeface="Arial"/>
              </a:rPr>
              <a:t>Auf den folgenden Seiten können Sie sich ein Bild unseres Schulprogramms machen. Klicken Sie sich durch die einzelnen Bereiche. Lernen Sie unsere Leitgedanken kennen. Dies ist z. B. auf der </a:t>
            </a:r>
            <a:r>
              <a:rPr lang="de-DE" b="1" dirty="0">
                <a:solidFill>
                  <a:srgbClr val="304986"/>
                </a:solidFill>
                <a:latin typeface="Arial" panose="020B0604020202020204" pitchFamily="34" charset="0"/>
                <a:cs typeface="Arial" panose="020B0604020202020204" pitchFamily="34" charset="0"/>
              </a:rPr>
              <a:t>gesamtschulischen Ebene </a:t>
            </a:r>
            <a:r>
              <a:rPr lang="de-DE" dirty="0" smtClean="0">
                <a:latin typeface="Arial"/>
                <a:cs typeface="Arial"/>
              </a:rPr>
              <a:t>möglich durch das Anklicken der 4 Eckpfeiler </a:t>
            </a:r>
            <a:r>
              <a:rPr lang="de-DE" b="1" dirty="0">
                <a:solidFill>
                  <a:srgbClr val="304986"/>
                </a:solidFill>
                <a:latin typeface="Arial" panose="020B0604020202020204" pitchFamily="34" charset="0"/>
                <a:cs typeface="Arial" panose="020B0604020202020204" pitchFamily="34" charset="0"/>
              </a:rPr>
              <a:t>„Leben-Leisten-Lernen“, „</a:t>
            </a:r>
            <a:r>
              <a:rPr lang="de-DE" b="1" dirty="0" err="1">
                <a:solidFill>
                  <a:srgbClr val="304986"/>
                </a:solidFill>
                <a:latin typeface="Arial" panose="020B0604020202020204" pitchFamily="34" charset="0"/>
                <a:cs typeface="Arial" panose="020B0604020202020204" pitchFamily="34" charset="0"/>
              </a:rPr>
              <a:t>Beruflichkeit</a:t>
            </a:r>
            <a:r>
              <a:rPr lang="de-DE" b="1" dirty="0">
                <a:solidFill>
                  <a:srgbClr val="304986"/>
                </a:solidFill>
                <a:latin typeface="Arial" panose="020B0604020202020204" pitchFamily="34" charset="0"/>
                <a:cs typeface="Arial" panose="020B0604020202020204" pitchFamily="34" charset="0"/>
              </a:rPr>
              <a:t>“, „Digitalisierung“</a:t>
            </a:r>
            <a:r>
              <a:rPr lang="de-DE" b="1" dirty="0" smtClean="0">
                <a:solidFill>
                  <a:srgbClr val="304986"/>
                </a:solidFill>
                <a:latin typeface="Arial"/>
                <a:cs typeface="Arial"/>
              </a:rPr>
              <a:t> </a:t>
            </a:r>
            <a:r>
              <a:rPr lang="de-DE" dirty="0" smtClean="0">
                <a:latin typeface="Arial"/>
                <a:cs typeface="Arial"/>
              </a:rPr>
              <a:t>und</a:t>
            </a:r>
            <a:r>
              <a:rPr lang="de-DE" b="1" dirty="0" smtClean="0">
                <a:solidFill>
                  <a:srgbClr val="304986"/>
                </a:solidFill>
                <a:latin typeface="Arial"/>
                <a:cs typeface="Arial"/>
              </a:rPr>
              <a:t> </a:t>
            </a:r>
            <a:r>
              <a:rPr lang="de-DE" b="1" dirty="0">
                <a:solidFill>
                  <a:srgbClr val="304986"/>
                </a:solidFill>
                <a:latin typeface="Arial" panose="020B0604020202020204" pitchFamily="34" charset="0"/>
                <a:cs typeface="Arial" panose="020B0604020202020204" pitchFamily="34" charset="0"/>
              </a:rPr>
              <a:t>„Standards“. </a:t>
            </a:r>
            <a:r>
              <a:rPr lang="de-DE" dirty="0" smtClean="0">
                <a:latin typeface="Arial"/>
                <a:cs typeface="Arial"/>
              </a:rPr>
              <a:t>Oder haben Sie Interesse an den </a:t>
            </a:r>
            <a:r>
              <a:rPr lang="de-DE" b="1" dirty="0">
                <a:solidFill>
                  <a:srgbClr val="304986"/>
                </a:solidFill>
                <a:latin typeface="Arial" panose="020B0604020202020204" pitchFamily="34" charset="0"/>
                <a:cs typeface="Arial" panose="020B0604020202020204" pitchFamily="34" charset="0"/>
              </a:rPr>
              <a:t>Programmen einzelner Bildungsgänge</a:t>
            </a:r>
            <a:r>
              <a:rPr lang="de-DE" dirty="0" smtClean="0">
                <a:latin typeface="Arial"/>
                <a:cs typeface="Arial"/>
              </a:rPr>
              <a:t>? Dann schauen Sie sich den für Sie interessanten Bereich doch einfach mal an …</a:t>
            </a:r>
            <a:endParaRPr lang="en-US" dirty="0">
              <a:latin typeface="Arial"/>
              <a:cs typeface="Arial"/>
            </a:endParaRPr>
          </a:p>
        </p:txBody>
      </p:sp>
      <p:pic>
        <p:nvPicPr>
          <p:cNvPr id="8"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188640"/>
            <a:ext cx="2123728" cy="652542"/>
          </a:xfrm>
          <a:prstGeom prst="rect">
            <a:avLst/>
          </a:prstGeom>
        </p:spPr>
      </p:pic>
      <p:sp>
        <p:nvSpPr>
          <p:cNvPr id="7" name="Pfeil nach links 6">
            <a:hlinkClick r:id="rId4" action="ppaction://hlinksldjump"/>
          </p:cNvPr>
          <p:cNvSpPr/>
          <p:nvPr/>
        </p:nvSpPr>
        <p:spPr>
          <a:xfrm rot="10800000">
            <a:off x="8473413" y="6273588"/>
            <a:ext cx="432048" cy="360040"/>
          </a:xfrm>
          <a:prstGeom prst="leftArrow">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78282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Benutzerdefiniert 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FFFFFF"/>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434</Words>
  <Application>Microsoft Office PowerPoint</Application>
  <PresentationFormat>Bildschirmpräsentation (4:3)</PresentationFormat>
  <Paragraphs>104</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Calibri</vt:lpstr>
      <vt:lpstr>Wingdings</vt: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annette</dc:creator>
  <cp:lastModifiedBy>ABLOEMER</cp:lastModifiedBy>
  <cp:revision>208</cp:revision>
  <dcterms:created xsi:type="dcterms:W3CDTF">2017-10-16T15:34:16Z</dcterms:created>
  <dcterms:modified xsi:type="dcterms:W3CDTF">2018-11-21T09:14:13Z</dcterms:modified>
</cp:coreProperties>
</file>